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9.xml" ContentType="application/vnd.openxmlformats-officedocument.presentationml.tags+xml"/>
  <Override PartName="/ppt/notesSlides/notesSlide12.xml" ContentType="application/vnd.openxmlformats-officedocument.presentationml.notesSlide+xml"/>
  <Override PartName="/ppt/tags/tag10.xml" ContentType="application/vnd.openxmlformats-officedocument.presentationml.tags+xml"/>
  <Override PartName="/ppt/notesSlides/notesSlide13.xml" ContentType="application/vnd.openxmlformats-officedocument.presentationml.notesSlide+xml"/>
  <Override PartName="/ppt/tags/tag11.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71" r:id="rId1"/>
  </p:sldMasterIdLst>
  <p:notesMasterIdLst>
    <p:notesMasterId r:id="rId21"/>
  </p:notesMasterIdLst>
  <p:sldIdLst>
    <p:sldId id="325" r:id="rId2"/>
    <p:sldId id="674" r:id="rId3"/>
    <p:sldId id="332" r:id="rId4"/>
    <p:sldId id="680" r:id="rId5"/>
    <p:sldId id="646" r:id="rId6"/>
    <p:sldId id="335" r:id="rId7"/>
    <p:sldId id="647" r:id="rId8"/>
    <p:sldId id="658" r:id="rId9"/>
    <p:sldId id="676" r:id="rId10"/>
    <p:sldId id="660" r:id="rId11"/>
    <p:sldId id="670" r:id="rId12"/>
    <p:sldId id="663" r:id="rId13"/>
    <p:sldId id="665" r:id="rId14"/>
    <p:sldId id="667" r:id="rId15"/>
    <p:sldId id="671" r:id="rId16"/>
    <p:sldId id="679" r:id="rId17"/>
    <p:sldId id="340" r:id="rId18"/>
    <p:sldId id="359" r:id="rId19"/>
    <p:sldId id="360" r:id="rId20"/>
  </p:sldIdLst>
  <p:sldSz cx="9144000" cy="5143500" type="screen16x9"/>
  <p:notesSz cx="6858000" cy="9144000"/>
  <p:embeddedFontLst>
    <p:embeddedFont>
      <p:font typeface="Source Sans Pro" panose="020B0503030403020204" pitchFamily="34" charset="0"/>
      <p:regular r:id="rId22"/>
      <p:bold r:id="rId23"/>
      <p:italic r:id="rId24"/>
      <p:boldItalic r:id="rId25"/>
    </p:embeddedFont>
    <p:embeddedFont>
      <p:font typeface="Source Sans Pro Black" panose="020B0803030403020204" pitchFamily="34" charset="0"/>
      <p:regular r:id="rId26"/>
      <p:bold r:id="rId27"/>
      <p:italic r:id="rId28"/>
      <p:boldItalic r:id="rId29"/>
    </p:embeddedFont>
    <p:embeddedFont>
      <p:font typeface="Source Sans Pro Semibold" panose="020B060303040302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B8FF"/>
    <a:srgbClr val="7FFF7F"/>
    <a:srgbClr val="F79BFF"/>
    <a:srgbClr val="FADD7F"/>
    <a:srgbClr val="FF9664"/>
    <a:srgbClr val="E1F4F8"/>
    <a:srgbClr val="DAA8E2"/>
    <a:srgbClr val="A1DED2"/>
    <a:srgbClr val="44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23" autoAdjust="0"/>
    <p:restoredTop sz="82609" autoAdjust="0"/>
  </p:normalViewPr>
  <p:slideViewPr>
    <p:cSldViewPr snapToGrid="0">
      <p:cViewPr varScale="1">
        <p:scale>
          <a:sx n="107" d="100"/>
          <a:sy n="107" d="100"/>
        </p:scale>
        <p:origin x="162" y="300"/>
      </p:cViewPr>
      <p:guideLst/>
    </p:cSldViewPr>
  </p:slideViewPr>
  <p:outlineViewPr>
    <p:cViewPr>
      <p:scale>
        <a:sx n="33" d="100"/>
        <a:sy n="33" d="100"/>
      </p:scale>
      <p:origin x="0" y="-3184"/>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66BBB2-8BA3-4B06-8089-58DECCD5E6D8}" type="doc">
      <dgm:prSet loTypeId="urn:microsoft.com/office/officeart/2005/8/layout/funnel1" loCatId="process" qsTypeId="urn:microsoft.com/office/officeart/2005/8/quickstyle/simple1" qsCatId="simple" csTypeId="urn:microsoft.com/office/officeart/2005/8/colors/colorful5" csCatId="colorful" phldr="1"/>
      <dgm:spPr/>
      <dgm:t>
        <a:bodyPr/>
        <a:lstStyle/>
        <a:p>
          <a:endParaRPr lang="en-GB"/>
        </a:p>
      </dgm:t>
    </dgm:pt>
    <dgm:pt modelId="{8737F7C7-C85E-47BB-9207-941FAFA83533}">
      <dgm:prSet phldrT="[Text]" custT="1"/>
      <dgm:spPr>
        <a:solidFill>
          <a:schemeClr val="tx2">
            <a:lumMod val="60000"/>
            <a:lumOff val="40000"/>
          </a:schemeClr>
        </a:solidFill>
        <a:ln>
          <a:noFill/>
        </a:ln>
      </dgm:spPr>
      <dgm:t>
        <a:bodyPr/>
        <a:lstStyle/>
        <a:p>
          <a:r>
            <a:rPr lang="en-GB" sz="1000" dirty="0">
              <a:latin typeface="Source Sans Pro" panose="020B0503030403020204" pitchFamily="34" charset="0"/>
            </a:rPr>
            <a:t>Pro</a:t>
          </a:r>
        </a:p>
      </dgm:t>
    </dgm:pt>
    <dgm:pt modelId="{1DF46B11-6F33-4BFD-8EEA-66600C0A060C}" type="parTrans" cxnId="{6F03221D-0007-4A99-B556-82075BB5EC10}">
      <dgm:prSet/>
      <dgm:spPr/>
      <dgm:t>
        <a:bodyPr/>
        <a:lstStyle/>
        <a:p>
          <a:endParaRPr lang="en-GB" sz="2800">
            <a:solidFill>
              <a:schemeClr val="bg1">
                <a:lumMod val="10000"/>
              </a:schemeClr>
            </a:solidFill>
            <a:latin typeface="Source Sans Pro" panose="020B0503030403020204" pitchFamily="34" charset="0"/>
          </a:endParaRPr>
        </a:p>
      </dgm:t>
    </dgm:pt>
    <dgm:pt modelId="{928A950D-4F7F-42FB-832B-A0CC0ABC8DC4}" type="sibTrans" cxnId="{6F03221D-0007-4A99-B556-82075BB5EC10}">
      <dgm:prSet/>
      <dgm:spPr/>
      <dgm:t>
        <a:bodyPr/>
        <a:lstStyle/>
        <a:p>
          <a:endParaRPr lang="en-GB" sz="2800">
            <a:solidFill>
              <a:schemeClr val="bg1">
                <a:lumMod val="10000"/>
              </a:schemeClr>
            </a:solidFill>
            <a:latin typeface="Source Sans Pro" panose="020B0503030403020204" pitchFamily="34" charset="0"/>
          </a:endParaRPr>
        </a:p>
      </dgm:t>
    </dgm:pt>
    <dgm:pt modelId="{611DA6F6-2E3D-42B6-B9FF-E81D1EB144E2}">
      <dgm:prSet phldrT="[Text]" custT="1"/>
      <dgm:spPr>
        <a:solidFill>
          <a:schemeClr val="tx2">
            <a:lumMod val="40000"/>
            <a:lumOff val="60000"/>
          </a:schemeClr>
        </a:solidFill>
        <a:ln>
          <a:noFill/>
        </a:ln>
      </dgm:spPr>
      <dgm:t>
        <a:bodyPr/>
        <a:lstStyle/>
        <a:p>
          <a:r>
            <a:rPr lang="en-GB" sz="1000" dirty="0">
              <a:latin typeface="Source Sans Pro" panose="020B0503030403020204" pitchFamily="34" charset="0"/>
            </a:rPr>
            <a:t>Expert</a:t>
          </a:r>
        </a:p>
      </dgm:t>
    </dgm:pt>
    <dgm:pt modelId="{8A4C69C3-03C6-4E42-B5EA-82504D35ED11}" type="parTrans" cxnId="{08CCA1E1-43AF-4311-8120-EC793EDF10E2}">
      <dgm:prSet/>
      <dgm:spPr/>
      <dgm:t>
        <a:bodyPr/>
        <a:lstStyle/>
        <a:p>
          <a:endParaRPr lang="en-GB" sz="2800">
            <a:solidFill>
              <a:schemeClr val="bg1">
                <a:lumMod val="10000"/>
              </a:schemeClr>
            </a:solidFill>
            <a:latin typeface="Source Sans Pro" panose="020B0503030403020204" pitchFamily="34" charset="0"/>
          </a:endParaRPr>
        </a:p>
      </dgm:t>
    </dgm:pt>
    <dgm:pt modelId="{848E0029-B1E9-41FE-ABBE-552AFD4AE11A}" type="sibTrans" cxnId="{08CCA1E1-43AF-4311-8120-EC793EDF10E2}">
      <dgm:prSet/>
      <dgm:spPr/>
      <dgm:t>
        <a:bodyPr/>
        <a:lstStyle/>
        <a:p>
          <a:endParaRPr lang="en-GB" sz="2800">
            <a:solidFill>
              <a:schemeClr val="bg1">
                <a:lumMod val="10000"/>
              </a:schemeClr>
            </a:solidFill>
            <a:latin typeface="Source Sans Pro" panose="020B0503030403020204" pitchFamily="34" charset="0"/>
          </a:endParaRPr>
        </a:p>
      </dgm:t>
    </dgm:pt>
    <dgm:pt modelId="{E95E342D-0200-4D3E-A6E1-2878B0AEA623}">
      <dgm:prSet phldrT="[Text]" custT="1"/>
      <dgm:spPr>
        <a:solidFill>
          <a:schemeClr val="tx2">
            <a:lumMod val="20000"/>
            <a:lumOff val="80000"/>
          </a:schemeClr>
        </a:solidFill>
        <a:ln>
          <a:noFill/>
        </a:ln>
      </dgm:spPr>
      <dgm:t>
        <a:bodyPr/>
        <a:lstStyle/>
        <a:p>
          <a:r>
            <a:rPr lang="en-GB" sz="1000" dirty="0">
              <a:latin typeface="Source Sans Pro" panose="020B0503030403020204" pitchFamily="34" charset="0"/>
            </a:rPr>
            <a:t>Casual</a:t>
          </a:r>
        </a:p>
      </dgm:t>
    </dgm:pt>
    <dgm:pt modelId="{A96BAC8D-5C02-46DF-9BA4-88687C91034C}" type="parTrans" cxnId="{490F8CF3-8550-4578-BC45-B5A2280F9126}">
      <dgm:prSet/>
      <dgm:spPr/>
      <dgm:t>
        <a:bodyPr/>
        <a:lstStyle/>
        <a:p>
          <a:endParaRPr lang="en-GB" sz="2800">
            <a:solidFill>
              <a:schemeClr val="bg1">
                <a:lumMod val="10000"/>
              </a:schemeClr>
            </a:solidFill>
            <a:latin typeface="Source Sans Pro" panose="020B0503030403020204" pitchFamily="34" charset="0"/>
          </a:endParaRPr>
        </a:p>
      </dgm:t>
    </dgm:pt>
    <dgm:pt modelId="{E4AD54C0-BBA3-41F4-87DF-AF7F4D721646}" type="sibTrans" cxnId="{490F8CF3-8550-4578-BC45-B5A2280F9126}">
      <dgm:prSet/>
      <dgm:spPr/>
      <dgm:t>
        <a:bodyPr/>
        <a:lstStyle/>
        <a:p>
          <a:endParaRPr lang="en-GB" sz="2800">
            <a:solidFill>
              <a:schemeClr val="bg1">
                <a:lumMod val="10000"/>
              </a:schemeClr>
            </a:solidFill>
            <a:latin typeface="Source Sans Pro" panose="020B0503030403020204" pitchFamily="34" charset="0"/>
          </a:endParaRPr>
        </a:p>
      </dgm:t>
    </dgm:pt>
    <dgm:pt modelId="{E62F2CE6-BC69-447A-B1CC-FD4A1E836F31}">
      <dgm:prSet phldrT="[Text]" custT="1"/>
      <dgm:spPr/>
      <dgm:t>
        <a:bodyPr/>
        <a:lstStyle/>
        <a:p>
          <a:r>
            <a:rPr lang="en-GB" sz="2000" b="1">
              <a:latin typeface="Source Sans Pro" panose="020B0503030403020204" pitchFamily="34" charset="0"/>
            </a:rPr>
            <a:t>CS Questionnaire</a:t>
          </a:r>
          <a:endParaRPr lang="en-GB" sz="2000" b="1" dirty="0">
            <a:latin typeface="Source Sans Pro" panose="020B0503030403020204" pitchFamily="34" charset="0"/>
          </a:endParaRPr>
        </a:p>
      </dgm:t>
    </dgm:pt>
    <dgm:pt modelId="{68CC21F4-C487-4DDE-86E9-8802F1BD7FBF}" type="parTrans" cxnId="{260AFBA0-96E8-456A-949C-604C2C4C009E}">
      <dgm:prSet/>
      <dgm:spPr/>
      <dgm:t>
        <a:bodyPr/>
        <a:lstStyle/>
        <a:p>
          <a:endParaRPr lang="en-GB" sz="2800">
            <a:solidFill>
              <a:schemeClr val="bg1">
                <a:lumMod val="10000"/>
              </a:schemeClr>
            </a:solidFill>
            <a:latin typeface="Source Sans Pro" panose="020B0503030403020204" pitchFamily="34" charset="0"/>
          </a:endParaRPr>
        </a:p>
      </dgm:t>
    </dgm:pt>
    <dgm:pt modelId="{ECCC269D-FEC0-4824-97EE-5D51BDABE870}" type="sibTrans" cxnId="{260AFBA0-96E8-456A-949C-604C2C4C009E}">
      <dgm:prSet/>
      <dgm:spPr/>
      <dgm:t>
        <a:bodyPr/>
        <a:lstStyle/>
        <a:p>
          <a:endParaRPr lang="en-GB" sz="2800">
            <a:solidFill>
              <a:schemeClr val="bg1">
                <a:lumMod val="10000"/>
              </a:schemeClr>
            </a:solidFill>
            <a:latin typeface="Source Sans Pro" panose="020B0503030403020204" pitchFamily="34" charset="0"/>
          </a:endParaRPr>
        </a:p>
      </dgm:t>
    </dgm:pt>
    <dgm:pt modelId="{C7A1E4D5-8592-4DAA-8AF1-FFDFC94B0A85}" type="pres">
      <dgm:prSet presAssocID="{9A66BBB2-8BA3-4B06-8089-58DECCD5E6D8}" presName="Name0" presStyleCnt="0">
        <dgm:presLayoutVars>
          <dgm:chMax val="4"/>
          <dgm:resizeHandles val="exact"/>
        </dgm:presLayoutVars>
      </dgm:prSet>
      <dgm:spPr/>
    </dgm:pt>
    <dgm:pt modelId="{6B8BC994-91FF-4BE3-921A-609FAA03F2C1}" type="pres">
      <dgm:prSet presAssocID="{9A66BBB2-8BA3-4B06-8089-58DECCD5E6D8}" presName="ellipse" presStyleLbl="trBgShp" presStyleIdx="0" presStyleCnt="1"/>
      <dgm:spPr/>
    </dgm:pt>
    <dgm:pt modelId="{2930B5D9-9188-4767-AAC4-5218863BDD92}" type="pres">
      <dgm:prSet presAssocID="{9A66BBB2-8BA3-4B06-8089-58DECCD5E6D8}" presName="arrow1" presStyleLbl="fgShp" presStyleIdx="0" presStyleCnt="1"/>
      <dgm:spPr>
        <a:noFill/>
        <a:ln>
          <a:solidFill>
            <a:schemeClr val="bg2"/>
          </a:solidFill>
        </a:ln>
      </dgm:spPr>
    </dgm:pt>
    <dgm:pt modelId="{A948D8E9-A4AF-462E-944F-A64CA28CF50F}" type="pres">
      <dgm:prSet presAssocID="{9A66BBB2-8BA3-4B06-8089-58DECCD5E6D8}" presName="rectangle" presStyleLbl="revTx" presStyleIdx="0" presStyleCnt="1" custScaleX="149881">
        <dgm:presLayoutVars>
          <dgm:bulletEnabled val="1"/>
        </dgm:presLayoutVars>
      </dgm:prSet>
      <dgm:spPr/>
    </dgm:pt>
    <dgm:pt modelId="{D86E6F02-692A-4B23-9548-50F292121800}" type="pres">
      <dgm:prSet presAssocID="{611DA6F6-2E3D-42B6-B9FF-E81D1EB144E2}" presName="item1" presStyleLbl="node1" presStyleIdx="0" presStyleCnt="3">
        <dgm:presLayoutVars>
          <dgm:bulletEnabled val="1"/>
        </dgm:presLayoutVars>
      </dgm:prSet>
      <dgm:spPr/>
    </dgm:pt>
    <dgm:pt modelId="{1B5E7981-D483-4390-BDE9-B286501A69EF}" type="pres">
      <dgm:prSet presAssocID="{E95E342D-0200-4D3E-A6E1-2878B0AEA623}" presName="item2" presStyleLbl="node1" presStyleIdx="1" presStyleCnt="3">
        <dgm:presLayoutVars>
          <dgm:bulletEnabled val="1"/>
        </dgm:presLayoutVars>
      </dgm:prSet>
      <dgm:spPr/>
    </dgm:pt>
    <dgm:pt modelId="{3E19064A-54AE-46FA-A32A-0562EA0338A5}" type="pres">
      <dgm:prSet presAssocID="{E62F2CE6-BC69-447A-B1CC-FD4A1E836F31}" presName="item3" presStyleLbl="node1" presStyleIdx="2" presStyleCnt="3">
        <dgm:presLayoutVars>
          <dgm:bulletEnabled val="1"/>
        </dgm:presLayoutVars>
      </dgm:prSet>
      <dgm:spPr/>
    </dgm:pt>
    <dgm:pt modelId="{C5FFEB0B-0427-468B-87F5-4A132D9C6989}" type="pres">
      <dgm:prSet presAssocID="{9A66BBB2-8BA3-4B06-8089-58DECCD5E6D8}" presName="funnel" presStyleLbl="trAlignAcc1" presStyleIdx="0" presStyleCnt="1"/>
      <dgm:spPr>
        <a:noFill/>
        <a:ln w="28575">
          <a:solidFill>
            <a:schemeClr val="bg2"/>
          </a:solidFill>
        </a:ln>
      </dgm:spPr>
    </dgm:pt>
  </dgm:ptLst>
  <dgm:cxnLst>
    <dgm:cxn modelId="{68B9400D-CBF3-47DE-BA7D-800DB7EED050}" type="presOf" srcId="{8737F7C7-C85E-47BB-9207-941FAFA83533}" destId="{3E19064A-54AE-46FA-A32A-0562EA0338A5}" srcOrd="0" destOrd="0" presId="urn:microsoft.com/office/officeart/2005/8/layout/funnel1"/>
    <dgm:cxn modelId="{6F03221D-0007-4A99-B556-82075BB5EC10}" srcId="{9A66BBB2-8BA3-4B06-8089-58DECCD5E6D8}" destId="{8737F7C7-C85E-47BB-9207-941FAFA83533}" srcOrd="0" destOrd="0" parTransId="{1DF46B11-6F33-4BFD-8EEA-66600C0A060C}" sibTransId="{928A950D-4F7F-42FB-832B-A0CC0ABC8DC4}"/>
    <dgm:cxn modelId="{FCA6F54B-3140-4A30-8412-0E193DB9BED9}" type="presOf" srcId="{E62F2CE6-BC69-447A-B1CC-FD4A1E836F31}" destId="{A948D8E9-A4AF-462E-944F-A64CA28CF50F}" srcOrd="0" destOrd="0" presId="urn:microsoft.com/office/officeart/2005/8/layout/funnel1"/>
    <dgm:cxn modelId="{DDAF2754-A05B-4042-8D17-4074C910EC03}" type="presOf" srcId="{E95E342D-0200-4D3E-A6E1-2878B0AEA623}" destId="{D86E6F02-692A-4B23-9548-50F292121800}" srcOrd="0" destOrd="0" presId="urn:microsoft.com/office/officeart/2005/8/layout/funnel1"/>
    <dgm:cxn modelId="{40F2518E-5D67-4CF1-A879-56D12DFAE4A5}" type="presOf" srcId="{611DA6F6-2E3D-42B6-B9FF-E81D1EB144E2}" destId="{1B5E7981-D483-4390-BDE9-B286501A69EF}" srcOrd="0" destOrd="0" presId="urn:microsoft.com/office/officeart/2005/8/layout/funnel1"/>
    <dgm:cxn modelId="{260AFBA0-96E8-456A-949C-604C2C4C009E}" srcId="{9A66BBB2-8BA3-4B06-8089-58DECCD5E6D8}" destId="{E62F2CE6-BC69-447A-B1CC-FD4A1E836F31}" srcOrd="3" destOrd="0" parTransId="{68CC21F4-C487-4DDE-86E9-8802F1BD7FBF}" sibTransId="{ECCC269D-FEC0-4824-97EE-5D51BDABE870}"/>
    <dgm:cxn modelId="{738649B7-14CC-4EAE-9617-43CF2C308BB6}" type="presOf" srcId="{9A66BBB2-8BA3-4B06-8089-58DECCD5E6D8}" destId="{C7A1E4D5-8592-4DAA-8AF1-FFDFC94B0A85}" srcOrd="0" destOrd="0" presId="urn:microsoft.com/office/officeart/2005/8/layout/funnel1"/>
    <dgm:cxn modelId="{08CCA1E1-43AF-4311-8120-EC793EDF10E2}" srcId="{9A66BBB2-8BA3-4B06-8089-58DECCD5E6D8}" destId="{611DA6F6-2E3D-42B6-B9FF-E81D1EB144E2}" srcOrd="1" destOrd="0" parTransId="{8A4C69C3-03C6-4E42-B5EA-82504D35ED11}" sibTransId="{848E0029-B1E9-41FE-ABBE-552AFD4AE11A}"/>
    <dgm:cxn modelId="{490F8CF3-8550-4578-BC45-B5A2280F9126}" srcId="{9A66BBB2-8BA3-4B06-8089-58DECCD5E6D8}" destId="{E95E342D-0200-4D3E-A6E1-2878B0AEA623}" srcOrd="2" destOrd="0" parTransId="{A96BAC8D-5C02-46DF-9BA4-88687C91034C}" sibTransId="{E4AD54C0-BBA3-41F4-87DF-AF7F4D721646}"/>
    <dgm:cxn modelId="{E73F6EA9-F28B-48A1-9B70-68E0C3D94892}" type="presParOf" srcId="{C7A1E4D5-8592-4DAA-8AF1-FFDFC94B0A85}" destId="{6B8BC994-91FF-4BE3-921A-609FAA03F2C1}" srcOrd="0" destOrd="0" presId="urn:microsoft.com/office/officeart/2005/8/layout/funnel1"/>
    <dgm:cxn modelId="{214A15EA-B2B4-433B-B9B8-114427F89B41}" type="presParOf" srcId="{C7A1E4D5-8592-4DAA-8AF1-FFDFC94B0A85}" destId="{2930B5D9-9188-4767-AAC4-5218863BDD92}" srcOrd="1" destOrd="0" presId="urn:microsoft.com/office/officeart/2005/8/layout/funnel1"/>
    <dgm:cxn modelId="{D0B39ADB-4DD0-485B-80D8-2ACF52F7B94C}" type="presParOf" srcId="{C7A1E4D5-8592-4DAA-8AF1-FFDFC94B0A85}" destId="{A948D8E9-A4AF-462E-944F-A64CA28CF50F}" srcOrd="2" destOrd="0" presId="urn:microsoft.com/office/officeart/2005/8/layout/funnel1"/>
    <dgm:cxn modelId="{74DFAB04-4BB1-4D57-9796-89BD7AE99469}" type="presParOf" srcId="{C7A1E4D5-8592-4DAA-8AF1-FFDFC94B0A85}" destId="{D86E6F02-692A-4B23-9548-50F292121800}" srcOrd="3" destOrd="0" presId="urn:microsoft.com/office/officeart/2005/8/layout/funnel1"/>
    <dgm:cxn modelId="{FC881B07-D1B7-4595-B484-82F9C2E46516}" type="presParOf" srcId="{C7A1E4D5-8592-4DAA-8AF1-FFDFC94B0A85}" destId="{1B5E7981-D483-4390-BDE9-B286501A69EF}" srcOrd="4" destOrd="0" presId="urn:microsoft.com/office/officeart/2005/8/layout/funnel1"/>
    <dgm:cxn modelId="{1831292F-86F9-4C5D-A3E7-915BB31F72B4}" type="presParOf" srcId="{C7A1E4D5-8592-4DAA-8AF1-FFDFC94B0A85}" destId="{3E19064A-54AE-46FA-A32A-0562EA0338A5}" srcOrd="5" destOrd="0" presId="urn:microsoft.com/office/officeart/2005/8/layout/funnel1"/>
    <dgm:cxn modelId="{987615BE-87DD-4D8B-9CDF-C9594CCBBA56}" type="presParOf" srcId="{C7A1E4D5-8592-4DAA-8AF1-FFDFC94B0A85}" destId="{C5FFEB0B-0427-468B-87F5-4A132D9C6989}" srcOrd="6" destOrd="0" presId="urn:microsoft.com/office/officeart/2005/8/layout/funnel1"/>
  </dgm:cxnLst>
  <dgm:bg>
    <a:noFill/>
  </dgm:bg>
  <dgm:whole>
    <a:ln>
      <a:noFill/>
    </a:ln>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8BC994-91FF-4BE3-921A-609FAA03F2C1}">
      <dsp:nvSpPr>
        <dsp:cNvPr id="0" name=""/>
        <dsp:cNvSpPr/>
      </dsp:nvSpPr>
      <dsp:spPr>
        <a:xfrm>
          <a:off x="796961" y="99500"/>
          <a:ext cx="1974709" cy="685790"/>
        </a:xfrm>
        <a:prstGeom prst="ellipse">
          <a:avLst/>
        </a:prstGeom>
        <a:solidFill>
          <a:schemeClr val="accent5">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30B5D9-9188-4767-AAC4-5218863BDD92}">
      <dsp:nvSpPr>
        <dsp:cNvPr id="0" name=""/>
        <dsp:cNvSpPr/>
      </dsp:nvSpPr>
      <dsp:spPr>
        <a:xfrm>
          <a:off x="1596030" y="1778769"/>
          <a:ext cx="382695" cy="244925"/>
        </a:xfrm>
        <a:prstGeom prst="downArrow">
          <a:avLst/>
        </a:prstGeom>
        <a:noFill/>
        <a:ln w="25400" cap="flat" cmpd="sng" algn="ctr">
          <a:solidFill>
            <a:schemeClr val="bg2"/>
          </a:solidFill>
          <a:prstDash val="solid"/>
        </a:ln>
        <a:effectLst/>
      </dsp:spPr>
      <dsp:style>
        <a:lnRef idx="2">
          <a:scrgbClr r="0" g="0" b="0"/>
        </a:lnRef>
        <a:fillRef idx="1">
          <a:scrgbClr r="0" g="0" b="0"/>
        </a:fillRef>
        <a:effectRef idx="0">
          <a:scrgbClr r="0" g="0" b="0"/>
        </a:effectRef>
        <a:fontRef idx="minor"/>
      </dsp:style>
    </dsp:sp>
    <dsp:sp modelId="{A948D8E9-A4AF-462E-944F-A64CA28CF50F}">
      <dsp:nvSpPr>
        <dsp:cNvPr id="0" name=""/>
        <dsp:cNvSpPr/>
      </dsp:nvSpPr>
      <dsp:spPr>
        <a:xfrm>
          <a:off x="410766" y="1974709"/>
          <a:ext cx="2753222" cy="459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GB" sz="2000" b="1" kern="1200">
              <a:latin typeface="Source Sans Pro" panose="020B0503030403020204" pitchFamily="34" charset="0"/>
            </a:rPr>
            <a:t>CS Questionnaire</a:t>
          </a:r>
          <a:endParaRPr lang="en-GB" sz="2000" b="1" kern="1200" dirty="0">
            <a:latin typeface="Source Sans Pro" panose="020B0503030403020204" pitchFamily="34" charset="0"/>
          </a:endParaRPr>
        </a:p>
      </dsp:txBody>
      <dsp:txXfrm>
        <a:off x="410766" y="1974709"/>
        <a:ext cx="2753222" cy="459234"/>
      </dsp:txXfrm>
    </dsp:sp>
    <dsp:sp modelId="{D86E6F02-692A-4B23-9548-50F292121800}">
      <dsp:nvSpPr>
        <dsp:cNvPr id="0" name=""/>
        <dsp:cNvSpPr/>
      </dsp:nvSpPr>
      <dsp:spPr>
        <a:xfrm>
          <a:off x="1514898" y="838256"/>
          <a:ext cx="688852" cy="688852"/>
        </a:xfrm>
        <a:prstGeom prst="ellipse">
          <a:avLst/>
        </a:prstGeom>
        <a:solidFill>
          <a:schemeClr val="tx2">
            <a:lumMod val="20000"/>
            <a:lumOff val="8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ource Sans Pro" panose="020B0503030403020204" pitchFamily="34" charset="0"/>
            </a:rPr>
            <a:t>Casual</a:t>
          </a:r>
        </a:p>
      </dsp:txBody>
      <dsp:txXfrm>
        <a:off x="1615778" y="939136"/>
        <a:ext cx="487092" cy="487092"/>
      </dsp:txXfrm>
    </dsp:sp>
    <dsp:sp modelId="{1B5E7981-D483-4390-BDE9-B286501A69EF}">
      <dsp:nvSpPr>
        <dsp:cNvPr id="0" name=""/>
        <dsp:cNvSpPr/>
      </dsp:nvSpPr>
      <dsp:spPr>
        <a:xfrm>
          <a:off x="1021986" y="321464"/>
          <a:ext cx="688852" cy="688852"/>
        </a:xfrm>
        <a:prstGeom prst="ellipse">
          <a:avLst/>
        </a:prstGeom>
        <a:solidFill>
          <a:schemeClr val="tx2">
            <a:lumMod val="40000"/>
            <a:lumOff val="6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ource Sans Pro" panose="020B0503030403020204" pitchFamily="34" charset="0"/>
            </a:rPr>
            <a:t>Expert</a:t>
          </a:r>
        </a:p>
      </dsp:txBody>
      <dsp:txXfrm>
        <a:off x="1122866" y="422344"/>
        <a:ext cx="487092" cy="487092"/>
      </dsp:txXfrm>
    </dsp:sp>
    <dsp:sp modelId="{3E19064A-54AE-46FA-A32A-0562EA0338A5}">
      <dsp:nvSpPr>
        <dsp:cNvPr id="0" name=""/>
        <dsp:cNvSpPr/>
      </dsp:nvSpPr>
      <dsp:spPr>
        <a:xfrm>
          <a:off x="1726146" y="154915"/>
          <a:ext cx="688852" cy="688852"/>
        </a:xfrm>
        <a:prstGeom prst="ellipse">
          <a:avLst/>
        </a:prstGeom>
        <a:solidFill>
          <a:schemeClr val="tx2">
            <a:lumMod val="60000"/>
            <a:lumOff val="4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ource Sans Pro" panose="020B0503030403020204" pitchFamily="34" charset="0"/>
            </a:rPr>
            <a:t>Pro</a:t>
          </a:r>
        </a:p>
      </dsp:txBody>
      <dsp:txXfrm>
        <a:off x="1827026" y="255795"/>
        <a:ext cx="487092" cy="487092"/>
      </dsp:txXfrm>
    </dsp:sp>
    <dsp:sp modelId="{C5FFEB0B-0427-468B-87F5-4A132D9C6989}">
      <dsp:nvSpPr>
        <dsp:cNvPr id="0" name=""/>
        <dsp:cNvSpPr/>
      </dsp:nvSpPr>
      <dsp:spPr>
        <a:xfrm>
          <a:off x="715830" y="15307"/>
          <a:ext cx="2143095" cy="1714476"/>
        </a:xfrm>
        <a:prstGeom prst="funnel">
          <a:avLst/>
        </a:prstGeom>
        <a:noFill/>
        <a:ln w="28575" cap="flat" cmpd="sng" algn="ctr">
          <a:solidFill>
            <a:schemeClr val="bg2"/>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GB" dirty="0"/>
              <a:t>Engagement in leisure activities is thought to contribute to a healthy lifestyle; however, not all activities are made equal, and those which involve a greater cognitive challenge show greater potential for improving cognition.</a:t>
            </a:r>
          </a:p>
          <a:p>
            <a:pPr lvl="0"/>
            <a:r>
              <a:rPr lang="en-GB" dirty="0"/>
              <a:t>Video games are a highly popular and challenging leisure activity:</a:t>
            </a:r>
          </a:p>
          <a:p>
            <a:pPr lvl="1"/>
            <a:r>
              <a:rPr lang="en-GB" dirty="0"/>
              <a:t>Screenshot from the video game we research, Counter-Strike which is a FPS game: typically featuring dynamic and complex environments which require players to make fast decisions or suffer in-game consequences. </a:t>
            </a:r>
          </a:p>
          <a:p>
            <a:pPr lvl="0"/>
            <a:r>
              <a:rPr lang="en-GB" dirty="0"/>
              <a:t>Is there the potential for video games to benefit cognition?</a:t>
            </a:r>
          </a:p>
        </p:txBody>
      </p:sp>
    </p:spTree>
    <p:extLst>
      <p:ext uri="{BB962C8B-B14F-4D97-AF65-F5344CB8AC3E}">
        <p14:creationId xmlns:p14="http://schemas.microsoft.com/office/powerpoint/2010/main" val="4066184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lvl="0" indent="-171450">
              <a:lnSpc>
                <a:spcPct val="90000"/>
              </a:lnSpc>
              <a:spcAft>
                <a:spcPts val="600"/>
              </a:spcAft>
              <a:buSzPct val="150000"/>
            </a:pPr>
            <a:r>
              <a:rPr lang="en-GB" sz="1100" b="1" dirty="0">
                <a:solidFill>
                  <a:schemeClr val="bg2"/>
                </a:solidFill>
                <a:latin typeface="Source Sans Pro" panose="020B0503030403020204" pitchFamily="34" charset="0"/>
              </a:rPr>
              <a:t>Mixing Costs: </a:t>
            </a:r>
            <a:r>
              <a:rPr lang="en-GB" sz="1100" dirty="0">
                <a:solidFill>
                  <a:schemeClr val="bg2"/>
                </a:solidFill>
                <a:latin typeface="Source Sans Pro" panose="020B0503030403020204" pitchFamily="34" charset="0"/>
              </a:rPr>
              <a:t>RT performance cost of mixing two tasks (repetition trial RTs – single trial RTs)</a:t>
            </a:r>
          </a:p>
          <a:p>
            <a:pPr marL="171450" lvl="0" indent="-171450">
              <a:lnSpc>
                <a:spcPct val="90000"/>
              </a:lnSpc>
              <a:spcAft>
                <a:spcPts val="600"/>
              </a:spcAft>
              <a:buSzPct val="150000"/>
            </a:pPr>
            <a:r>
              <a:rPr lang="en-GB" sz="1100" b="1" dirty="0">
                <a:solidFill>
                  <a:schemeClr val="bg2"/>
                </a:solidFill>
                <a:latin typeface="Source Sans Pro" panose="020B0503030403020204" pitchFamily="34" charset="0"/>
              </a:rPr>
              <a:t>Switching Costs: </a:t>
            </a:r>
            <a:r>
              <a:rPr lang="en-GB" sz="1100" dirty="0">
                <a:solidFill>
                  <a:schemeClr val="bg2"/>
                </a:solidFill>
                <a:latin typeface="Source Sans Pro" panose="020B0503030403020204" pitchFamily="34" charset="0"/>
              </a:rPr>
              <a:t>RT performance cost of switching from one task to another (switch trial RTs – repetition trial RTs)</a:t>
            </a:r>
          </a:p>
          <a:p>
            <a:r>
              <a:rPr lang="en-GB" dirty="0"/>
              <a:t>Mixing costs were similar across groups, but switching costs were quite different.</a:t>
            </a:r>
          </a:p>
          <a:p>
            <a:r>
              <a:rPr lang="en-GB" dirty="0"/>
              <a:t>Main effect between experienced and causal players – a difference of 65 </a:t>
            </a:r>
            <a:r>
              <a:rPr lang="en-GB" dirty="0" err="1"/>
              <a:t>ms</a:t>
            </a:r>
            <a:r>
              <a:rPr lang="en-GB" dirty="0"/>
              <a:t> </a:t>
            </a:r>
          </a:p>
          <a:p>
            <a:r>
              <a:rPr lang="en-GB" dirty="0"/>
              <a:t>Main effect between experienced and professional players – a difference of 92 </a:t>
            </a:r>
            <a:r>
              <a:rPr lang="en-GB" dirty="0" err="1"/>
              <a:t>ms</a:t>
            </a:r>
            <a:endParaRPr lang="en-GB" dirty="0"/>
          </a:p>
          <a:p>
            <a:r>
              <a:rPr lang="en-GB" dirty="0"/>
              <a:t>Switching costs were </a:t>
            </a:r>
            <a:r>
              <a:rPr lang="en-GB" b="1" dirty="0"/>
              <a:t>lowest</a:t>
            </a:r>
            <a:r>
              <a:rPr lang="en-GB" dirty="0"/>
              <a:t> (</a:t>
            </a:r>
            <a:r>
              <a:rPr lang="en-GB" b="1" dirty="0"/>
              <a:t>best</a:t>
            </a:r>
            <a:r>
              <a:rPr lang="en-GB" dirty="0"/>
              <a:t>) in experienced players and </a:t>
            </a:r>
            <a:r>
              <a:rPr lang="en-GB" b="1" dirty="0"/>
              <a:t>highest</a:t>
            </a:r>
            <a:r>
              <a:rPr lang="en-GB" dirty="0"/>
              <a:t> (</a:t>
            </a:r>
            <a:r>
              <a:rPr lang="en-GB" b="1" dirty="0"/>
              <a:t>worse</a:t>
            </a:r>
            <a:r>
              <a:rPr lang="en-GB" dirty="0"/>
              <a:t>) in semi/professional players.</a:t>
            </a:r>
          </a:p>
          <a:p>
            <a:r>
              <a:rPr lang="en-GB" dirty="0"/>
              <a:t>Suggests that less expert CS players have greater switching ability compared to more expert players – opposite of what we would have expected. </a:t>
            </a:r>
          </a:p>
          <a:p>
            <a:r>
              <a:rPr lang="en-GB" dirty="0"/>
              <a:t>What does that mean? … we’ll come back to that.</a:t>
            </a:r>
          </a:p>
        </p:txBody>
      </p:sp>
    </p:spTree>
    <p:extLst>
      <p:ext uri="{BB962C8B-B14F-4D97-AF65-F5344CB8AC3E}">
        <p14:creationId xmlns:p14="http://schemas.microsoft.com/office/powerpoint/2010/main" val="3370562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800" kern="1200" dirty="0">
                <a:solidFill>
                  <a:schemeClr val="bg2"/>
                </a:solidFill>
                <a:latin typeface="Source Sans Pro" panose="020B0503030403020204" pitchFamily="34" charset="0"/>
                <a:cs typeface="Times New Roman" panose="02020603050405020304" pitchFamily="18" charset="0"/>
              </a:rPr>
              <a:t>DDM parameters correspond to latent cognitive processes:</a:t>
            </a:r>
          </a:p>
          <a:p>
            <a:pPr lvl="0"/>
            <a:r>
              <a:rPr lang="en-GB" sz="1800" dirty="0">
                <a:effectLst/>
                <a:latin typeface="Times New Roman" panose="02020603050405020304" pitchFamily="18" charset="0"/>
                <a:ea typeface="Calibri" panose="020F0502020204030204" pitchFamily="34" charset="0"/>
              </a:rPr>
              <a:t>After the initial encoding of stimuli, for example, a shape that could be blue or green, there is a noisy period of evidence accumulation until the information is sufficiently clear.</a:t>
            </a:r>
          </a:p>
          <a:p>
            <a:pPr lvl="0"/>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The slope of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information accumulation</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 known as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drift rate (</a:t>
            </a:r>
            <a:r>
              <a:rPr lang="en-GB" sz="1800" b="1" i="1" kern="100" dirty="0">
                <a:effectLst/>
                <a:latin typeface="Times New Roman" panose="02020603050405020304" pitchFamily="18" charset="0"/>
                <a:ea typeface="Calibri" panose="020F0502020204030204" pitchFamily="34" charset="0"/>
                <a:cs typeface="Times New Roman" panose="02020603050405020304" pitchFamily="18" charset="0"/>
              </a:rPr>
              <a:t>v</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represents how efficiently stimuli information is processed. Once a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decisional threshold is reached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(i.e., if the shape is blue or green) then a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response is executed.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The distance between the two choices reflects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response caution</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 known as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boundary separation (</a:t>
            </a:r>
            <a:r>
              <a:rPr lang="en-GB" sz="1800" b="1" i="1" kern="100" dirty="0">
                <a:effectLst/>
                <a:latin typeface="Times New Roman" panose="02020603050405020304" pitchFamily="18" charset="0"/>
                <a:ea typeface="Calibri" panose="020F0502020204030204" pitchFamily="34" charset="0"/>
                <a:cs typeface="Times New Roman" panose="02020603050405020304" pitchFamily="18" charset="0"/>
              </a:rPr>
              <a:t>a</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and indicates a possible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speed-accuracy-trade-off.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If the individual favours speed, their narrow boundary separation indicates low response caution whereas if they favour accuracy, their wide boundary reparation would indicate high response caution. A response is executed once a decision has been made (pressing a key).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The final component,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non-decision time (</a:t>
            </a:r>
            <a:r>
              <a:rPr lang="en-GB" sz="1800" b="1" i="1" kern="100" dirty="0">
                <a:effectLst/>
                <a:latin typeface="Times New Roman" panose="02020603050405020304" pitchFamily="18" charset="0"/>
                <a:ea typeface="Calibri" panose="020F0502020204030204" pitchFamily="34" charset="0"/>
                <a:cs typeface="Times New Roman" panose="02020603050405020304" pitchFamily="18" charset="0"/>
              </a:rPr>
              <a:t>t0</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represents the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time period of other processes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which are not related to the decision itself such as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stimuli encoding and response execution</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800" dirty="0">
                <a:effectLst/>
                <a:latin typeface="Times New Roman" panose="02020603050405020304" pitchFamily="18" charset="0"/>
                <a:ea typeface="Calibri" panose="020F0502020204030204" pitchFamily="34" charset="0"/>
              </a:rPr>
              <a:t>The model provides additional insight into the underlying cognitive processes within a Choice RT Task, beyond that of RT and Accuracy Scores.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800" dirty="0">
              <a:effectLst/>
              <a:latin typeface="Times New Roman" panose="02020603050405020304" pitchFamily="18" charset="0"/>
              <a:ea typeface="Calibri" panose="020F0502020204030204" pitchFamily="34" charset="0"/>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GB" sz="1800" b="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lvl="0"/>
            <a:endParaRPr lang="en-GB" sz="18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754241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For switch trials, our semi/professional players had the highest (best) drift rates.</a:t>
            </a:r>
          </a:p>
          <a:p>
            <a:r>
              <a:rPr lang="en-GB" dirty="0"/>
              <a:t>Main effect between aspiring and professional players – a difference of 0.50</a:t>
            </a:r>
          </a:p>
          <a:p>
            <a:r>
              <a:rPr lang="en-GB" dirty="0"/>
              <a:t>Suggests that more expert CS players have greater information accumulation on the more challenging switch trials, </a:t>
            </a:r>
            <a:r>
              <a:rPr lang="en-GB" dirty="0" err="1"/>
              <a:t>despire</a:t>
            </a:r>
            <a:r>
              <a:rPr lang="en-GB" dirty="0"/>
              <a:t> their greater switch costs we saw earlier. </a:t>
            </a:r>
          </a:p>
          <a:p>
            <a:r>
              <a:rPr lang="en-GB" dirty="0"/>
              <a:t>However, the data here is pretty noisy – distributions and flat and wide and we only have evidence in switch trials so not decisive evidence here. </a:t>
            </a:r>
          </a:p>
        </p:txBody>
      </p:sp>
    </p:spTree>
    <p:extLst>
      <p:ext uri="{BB962C8B-B14F-4D97-AF65-F5344CB8AC3E}">
        <p14:creationId xmlns:p14="http://schemas.microsoft.com/office/powerpoint/2010/main" val="29281118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For single trials, our semi/professional players had the higher boundary separations, pretty close to casual players. </a:t>
            </a:r>
          </a:p>
          <a:p>
            <a:r>
              <a:rPr lang="en-GB" dirty="0"/>
              <a:t>Main effect between experienced and casual players – a difference of 0.27</a:t>
            </a:r>
          </a:p>
          <a:p>
            <a:r>
              <a:rPr lang="en-GB" dirty="0"/>
              <a:t>Suggests that more expert CS players show greater boundary separations on single trials, meaning they exhibit greater caution in their decision, suggesting that they prefer to gather more information before committing to their choice.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Again, the data here is pretty noisy—the distributions are flat and wide, and we only have evidence in single trials, so there is not decisive evidence here. </a:t>
            </a:r>
          </a:p>
          <a:p>
            <a:endParaRPr lang="en-GB" dirty="0"/>
          </a:p>
        </p:txBody>
      </p:sp>
    </p:spTree>
    <p:extLst>
      <p:ext uri="{BB962C8B-B14F-4D97-AF65-F5344CB8AC3E}">
        <p14:creationId xmlns:p14="http://schemas.microsoft.com/office/powerpoint/2010/main" val="39230953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For single trials, our semi/professional players had the shortest (best) non-decision times.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Main effect between casual and professional players – a difference of 0.06</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Main effect between experienced and professional players – a difference of 0.05</a:t>
            </a:r>
          </a:p>
          <a:p>
            <a:r>
              <a:rPr lang="en-GB" dirty="0"/>
              <a:t>Suggests that more expert CS players have greater encoding and response execution on single trials, meaning that they process and respond to sensory information faster and more efficiently. This is evident in their fast RTs on single trials. </a:t>
            </a:r>
          </a:p>
          <a:p>
            <a:r>
              <a:rPr lang="en-GB" dirty="0"/>
              <a:t>Contrary to drift rates and boundary separations, the distributions are pretty normal here and we have decisive Bayesian evidence. </a:t>
            </a:r>
          </a:p>
          <a:p>
            <a:r>
              <a:rPr lang="en-GB" dirty="0"/>
              <a:t>Perhaps they key process responsible for faster RTs in more expert CS players is the advantages in non-decision time. </a:t>
            </a:r>
          </a:p>
        </p:txBody>
      </p:sp>
    </p:spTree>
    <p:extLst>
      <p:ext uri="{BB962C8B-B14F-4D97-AF65-F5344CB8AC3E}">
        <p14:creationId xmlns:p14="http://schemas.microsoft.com/office/powerpoint/2010/main" val="24004640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b="0" dirty="0"/>
              <a:t>K-means clustering is one method</a:t>
            </a:r>
          </a:p>
          <a:p>
            <a:r>
              <a:rPr lang="en-GB" b="0" dirty="0"/>
              <a:t>But, it remains to be seen if we find the same expertise groups in other samples. We have plans to test that this year. </a:t>
            </a:r>
          </a:p>
          <a:p>
            <a:r>
              <a:rPr lang="en-GB" b="0" dirty="0"/>
              <a:t>These four measures may not be applicable to other FPS games or video games from other genres. We’re working with collaborators to generate a similar questionnaire and variables for other games presently. </a:t>
            </a:r>
          </a:p>
        </p:txBody>
      </p:sp>
    </p:spTree>
    <p:extLst>
      <p:ext uri="{BB962C8B-B14F-4D97-AF65-F5344CB8AC3E}">
        <p14:creationId xmlns:p14="http://schemas.microsoft.com/office/powerpoint/2010/main" val="14597848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b="0" dirty="0"/>
              <a:t>Finally, for the drift parameters, we found …</a:t>
            </a:r>
          </a:p>
          <a:p>
            <a:r>
              <a:rPr lang="en-GB" b="0" dirty="0"/>
              <a:t>Key component in FPS players fast decision making is fast encoding and motor response </a:t>
            </a:r>
          </a:p>
          <a:p>
            <a:r>
              <a:rPr lang="en-GB" b="0" dirty="0"/>
              <a:t>This might indicate greater cognitive efficiency – players can process information and generate a motor response with minimal delay or inefficiency. </a:t>
            </a:r>
          </a:p>
          <a:p>
            <a:pPr lvl="0"/>
            <a:r>
              <a:rPr lang="en-GB" b="0" dirty="0"/>
              <a:t>Capacity-efficiency model, which Claudia has done work on, in the context of video game training would be </a:t>
            </a:r>
            <a:r>
              <a:rPr lang="en-GB" b="0" dirty="0" err="1"/>
              <a:t>facintating</a:t>
            </a:r>
            <a:r>
              <a:rPr lang="en-GB" b="0" dirty="0"/>
              <a:t> to investigate here.</a:t>
            </a:r>
          </a:p>
          <a:p>
            <a:pPr lvl="1"/>
            <a:endParaRPr lang="en-GB" b="0" dirty="0"/>
          </a:p>
        </p:txBody>
      </p:sp>
    </p:spTree>
    <p:extLst>
      <p:ext uri="{BB962C8B-B14F-4D97-AF65-F5344CB8AC3E}">
        <p14:creationId xmlns:p14="http://schemas.microsoft.com/office/powerpoint/2010/main" val="35056094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None/>
              <a:tabLst/>
              <a:defRPr/>
            </a:pPr>
            <a:endParaRPr lang="en-GB" sz="1100" i="0" u="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4434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As I said earlier Bediou found robust effects of action video game play on cognition, specifically processing speed…</a:t>
            </a:r>
          </a:p>
          <a:p>
            <a:r>
              <a:rPr lang="en-GB" dirty="0"/>
              <a:t>And a replication with improved methodology found the same except that the effect size for multitasking was now larger</a:t>
            </a:r>
          </a:p>
          <a:p>
            <a:r>
              <a:rPr lang="en-GB" dirty="0"/>
              <a:t>Processing Speed and Multitasking is assumed to be important for FPS players who have to quickly process and accurately respond to multiple sources of visual information, switching between targets and other gameplay elements such as the mini-map, in-game chat and weapon-inventory.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0" dirty="0"/>
              <a:t>Some inconsistent findings so far, which I have some possible explanations for which we wanted to address in our study. </a:t>
            </a:r>
          </a:p>
        </p:txBody>
      </p:sp>
    </p:spTree>
    <p:extLst>
      <p:ext uri="{BB962C8B-B14F-4D97-AF65-F5344CB8AC3E}">
        <p14:creationId xmlns:p14="http://schemas.microsoft.com/office/powerpoint/2010/main" val="40682214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GB" sz="1100" dirty="0"/>
              <a:t>Online study where participants completed a Choice RT task</a:t>
            </a:r>
          </a:p>
        </p:txBody>
      </p:sp>
    </p:spTree>
    <p:extLst>
      <p:ext uri="{BB962C8B-B14F-4D97-AF65-F5344CB8AC3E}">
        <p14:creationId xmlns:p14="http://schemas.microsoft.com/office/powerpoint/2010/main" val="2967727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GB" sz="1100" dirty="0"/>
              <a:t>Online study where participants completed a Choice RT task</a:t>
            </a:r>
          </a:p>
        </p:txBody>
      </p:sp>
    </p:spTree>
    <p:extLst>
      <p:ext uri="{BB962C8B-B14F-4D97-AF65-F5344CB8AC3E}">
        <p14:creationId xmlns:p14="http://schemas.microsoft.com/office/powerpoint/2010/main" val="32719644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396C30-463D-04D9-E550-B0DFB348B1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08003A-8DDD-6785-84BF-A6FEB075DCB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3E6767B5-C8E3-DED7-449A-99BC6387A340}"/>
              </a:ext>
            </a:extLst>
          </p:cNvPr>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Following this, they completed a Questionnaire regarding CS expertise and skill which was informed by CS players who we interviewed ahead of this study</a:t>
            </a:r>
          </a:p>
          <a:p>
            <a:pPr marL="158750" indent="0" algn="l">
              <a:buNone/>
            </a:pPr>
            <a:endParaRPr lang="en-GB" sz="1100" dirty="0"/>
          </a:p>
        </p:txBody>
      </p:sp>
    </p:spTree>
    <p:extLst>
      <p:ext uri="{BB962C8B-B14F-4D97-AF65-F5344CB8AC3E}">
        <p14:creationId xmlns:p14="http://schemas.microsoft.com/office/powerpoint/2010/main" val="32786812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0" dirty="0"/>
              <a:t>305 people completed this study, and after pre-processing and accuracy filtering, we had a sample of 235, which was fantastic.</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0" dirty="0"/>
              <a:t> The first thing we wanted to explore was our sample’s expertise; to do this, we put our </a:t>
            </a:r>
            <a:r>
              <a:rPr lang="en-GB" b="1" dirty="0"/>
              <a:t>four expertise variables </a:t>
            </a:r>
            <a:r>
              <a:rPr lang="en-GB" b="0" dirty="0"/>
              <a:t>into a </a:t>
            </a:r>
            <a:r>
              <a:rPr lang="en-GB" b="1" dirty="0"/>
              <a:t>k-means cluster analysis</a:t>
            </a:r>
            <a:r>
              <a:rPr lang="en-GB" b="0" dirty="0"/>
              <a: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0" dirty="0"/>
              <a:t>An</a:t>
            </a:r>
            <a:r>
              <a:rPr lang="en-GB" b="1" dirty="0"/>
              <a:t> unsupervised machine learning algorithm</a:t>
            </a:r>
            <a:r>
              <a:rPr lang="en-GB" dirty="0"/>
              <a:t> which groups </a:t>
            </a:r>
            <a:r>
              <a:rPr lang="en-GB" b="1" dirty="0"/>
              <a:t>observations</a:t>
            </a:r>
            <a:r>
              <a:rPr lang="en-GB" dirty="0"/>
              <a:t> into </a:t>
            </a:r>
            <a:r>
              <a:rPr lang="en-GB" b="1" dirty="0"/>
              <a:t>k-cluster groups </a:t>
            </a:r>
            <a:r>
              <a:rPr lang="en-GB" dirty="0"/>
              <a:t>with </a:t>
            </a:r>
            <a:r>
              <a:rPr lang="en-GB" b="1" dirty="0"/>
              <a:t>minimum within-cluster variation</a:t>
            </a:r>
            <a:r>
              <a:rPr lang="en-GB" dirty="0"/>
              <a:t>. </a:t>
            </a:r>
          </a:p>
          <a:p>
            <a:r>
              <a:rPr lang="en-GB" dirty="0"/>
              <a:t>Analysis suggested that </a:t>
            </a:r>
            <a:r>
              <a:rPr lang="en-GB" b="1" dirty="0"/>
              <a:t>4 Cluster Groups </a:t>
            </a:r>
            <a:r>
              <a:rPr lang="en-GB" dirty="0"/>
              <a:t>would best </a:t>
            </a:r>
            <a:r>
              <a:rPr lang="en-GB" b="1" dirty="0"/>
              <a:t>fit</a:t>
            </a:r>
            <a:r>
              <a:rPr lang="en-GB" dirty="0"/>
              <a:t> our data: Semi/Pro, Aspiring, Experienced and Casual players. </a:t>
            </a:r>
          </a:p>
          <a:p>
            <a:r>
              <a:rPr lang="en-GB" dirty="0"/>
              <a:t>3d scatter plot with our variables on the following axis:</a:t>
            </a:r>
          </a:p>
          <a:p>
            <a:pPr lvl="1"/>
            <a:r>
              <a:rPr lang="en-GB" b="1" dirty="0"/>
              <a:t>weekly hours </a:t>
            </a:r>
            <a:r>
              <a:rPr lang="en-GB" dirty="0"/>
              <a:t>on the </a:t>
            </a:r>
            <a:r>
              <a:rPr lang="en-GB" b="1" dirty="0"/>
              <a:t>x</a:t>
            </a:r>
          </a:p>
          <a:p>
            <a:pPr lvl="1"/>
            <a:r>
              <a:rPr lang="en-GB" b="1" dirty="0"/>
              <a:t>total hours </a:t>
            </a:r>
            <a:r>
              <a:rPr lang="en-GB" b="0" dirty="0"/>
              <a:t>on the </a:t>
            </a:r>
            <a:r>
              <a:rPr lang="en-GB" b="1" dirty="0"/>
              <a:t>y</a:t>
            </a:r>
          </a:p>
          <a:p>
            <a:pPr lvl="1"/>
            <a:r>
              <a:rPr lang="en-GB" b="1" dirty="0"/>
              <a:t>current ranking </a:t>
            </a:r>
            <a:r>
              <a:rPr lang="en-GB" dirty="0"/>
              <a:t>on the </a:t>
            </a:r>
            <a:r>
              <a:rPr lang="en-GB" b="1" dirty="0"/>
              <a:t>z</a:t>
            </a:r>
            <a:r>
              <a:rPr lang="en-GB" dirty="0"/>
              <a:t> in the </a:t>
            </a:r>
            <a:r>
              <a:rPr lang="en-GB" b="1" dirty="0"/>
              <a:t>left</a:t>
            </a:r>
            <a:r>
              <a:rPr lang="en-GB" dirty="0"/>
              <a:t> plot and </a:t>
            </a:r>
            <a:r>
              <a:rPr lang="en-GB" b="1" dirty="0"/>
              <a:t>self-rated expertise </a:t>
            </a:r>
            <a:r>
              <a:rPr lang="en-GB" dirty="0"/>
              <a:t>on the </a:t>
            </a:r>
            <a:r>
              <a:rPr lang="en-GB" b="1" dirty="0"/>
              <a:t>z</a:t>
            </a:r>
            <a:r>
              <a:rPr lang="en-GB" dirty="0"/>
              <a:t> in the </a:t>
            </a:r>
            <a:r>
              <a:rPr lang="en-GB" b="1" dirty="0"/>
              <a:t>right</a:t>
            </a:r>
            <a:r>
              <a:rPr lang="en-GB" dirty="0"/>
              <a:t> plot</a:t>
            </a:r>
          </a:p>
          <a:p>
            <a:r>
              <a:rPr lang="en-GB" dirty="0"/>
              <a:t>Displays the </a:t>
            </a:r>
            <a:r>
              <a:rPr lang="en-GB" b="1" dirty="0"/>
              <a:t>range</a:t>
            </a:r>
            <a:r>
              <a:rPr lang="en-GB" dirty="0"/>
              <a:t> of expertise in our participants, suggests that CS expertise is </a:t>
            </a:r>
            <a:r>
              <a:rPr lang="en-GB" b="1" dirty="0"/>
              <a:t>non-linear </a:t>
            </a:r>
            <a:r>
              <a:rPr lang="en-GB" dirty="0"/>
              <a:t>and can be measured with a </a:t>
            </a:r>
            <a:r>
              <a:rPr lang="en-GB" b="1" dirty="0"/>
              <a:t>multitude</a:t>
            </a:r>
            <a:r>
              <a:rPr lang="en-GB" dirty="0"/>
              <a:t> of measures. </a:t>
            </a:r>
          </a:p>
          <a:p>
            <a:r>
              <a:rPr lang="en-GB" dirty="0"/>
              <a:t>Clustering gives us an amazing overview of the expertise of our sample – in greater depth than would have been possible with one measure of video game expertise.</a:t>
            </a:r>
          </a:p>
          <a:p>
            <a:r>
              <a:rPr lang="en-GB" dirty="0"/>
              <a:t>So how did our expertise groups do on the task?</a:t>
            </a:r>
          </a:p>
        </p:txBody>
      </p:sp>
    </p:spTree>
    <p:extLst>
      <p:ext uri="{BB962C8B-B14F-4D97-AF65-F5344CB8AC3E}">
        <p14:creationId xmlns:p14="http://schemas.microsoft.com/office/powerpoint/2010/main" val="2556919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Raincloud plot: </a:t>
            </a:r>
          </a:p>
          <a:p>
            <a:pPr lvl="1"/>
            <a:r>
              <a:rPr lang="en-GB" b="1" dirty="0"/>
              <a:t>X axis = </a:t>
            </a:r>
            <a:r>
              <a:rPr lang="en-GB" b="0" dirty="0"/>
              <a:t>Mean</a:t>
            </a:r>
            <a:r>
              <a:rPr lang="en-GB" b="1" dirty="0"/>
              <a:t> </a:t>
            </a:r>
            <a:r>
              <a:rPr lang="en-GB" b="0" dirty="0"/>
              <a:t>RTs</a:t>
            </a:r>
          </a:p>
          <a:p>
            <a:pPr lvl="1"/>
            <a:r>
              <a:rPr lang="en-GB" b="1" dirty="0"/>
              <a:t>Y axis = </a:t>
            </a:r>
            <a:r>
              <a:rPr lang="en-GB" b="0" dirty="0"/>
              <a:t>expertise groups</a:t>
            </a:r>
          </a:p>
          <a:p>
            <a:pPr lvl="1"/>
            <a:r>
              <a:rPr lang="en-GB" b="1" dirty="0"/>
              <a:t>Dots</a:t>
            </a:r>
            <a:r>
              <a:rPr lang="en-GB" dirty="0"/>
              <a:t> = participant</a:t>
            </a:r>
          </a:p>
          <a:p>
            <a:pPr lvl="1"/>
            <a:r>
              <a:rPr lang="en-GB" b="1" dirty="0"/>
              <a:t>Box plot </a:t>
            </a:r>
            <a:r>
              <a:rPr lang="en-GB" dirty="0"/>
              <a:t>= summarises data from each group in terms of the </a:t>
            </a:r>
            <a:r>
              <a:rPr lang="en-GB" b="1" dirty="0"/>
              <a:t>maximum, minimum, interquartile range and median</a:t>
            </a:r>
          </a:p>
          <a:p>
            <a:pPr lvl="1"/>
            <a:r>
              <a:rPr lang="en-GB" b="1" dirty="0"/>
              <a:t>Cloud</a:t>
            </a:r>
            <a:r>
              <a:rPr lang="en-GB" dirty="0"/>
              <a:t> = distribution</a:t>
            </a:r>
          </a:p>
          <a:p>
            <a:r>
              <a:rPr lang="en-GB" dirty="0"/>
              <a:t>Main effect between causal and experienced players – a difference of 70 </a:t>
            </a:r>
            <a:r>
              <a:rPr lang="en-GB" dirty="0" err="1"/>
              <a:t>ms</a:t>
            </a:r>
            <a:r>
              <a:rPr lang="en-GB" dirty="0"/>
              <a:t> </a:t>
            </a:r>
          </a:p>
          <a:p>
            <a:r>
              <a:rPr lang="en-GB" dirty="0"/>
              <a:t>Main effect between casual and professional players – a difference of 86 </a:t>
            </a:r>
            <a:r>
              <a:rPr lang="en-GB" dirty="0" err="1"/>
              <a:t>ms</a:t>
            </a:r>
            <a:endParaRPr lang="en-GB" dirty="0"/>
          </a:p>
          <a:p>
            <a:r>
              <a:rPr lang="en-GB" dirty="0"/>
              <a:t>Suggests that greater CS expertise is associated with faster processing speed performance with no sacrifices in accuracy. </a:t>
            </a:r>
          </a:p>
          <a:p>
            <a:r>
              <a:rPr lang="en-GB" dirty="0"/>
              <a:t>But how did our expertise groups differ across the different trial types? </a:t>
            </a:r>
          </a:p>
        </p:txBody>
      </p:sp>
    </p:spTree>
    <p:extLst>
      <p:ext uri="{BB962C8B-B14F-4D97-AF65-F5344CB8AC3E}">
        <p14:creationId xmlns:p14="http://schemas.microsoft.com/office/powerpoint/2010/main" val="2478609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Let's look at the single trial RTs across our players</a:t>
            </a:r>
          </a:p>
          <a:p>
            <a:r>
              <a:rPr lang="en-GB" dirty="0"/>
              <a:t>Main effect between causal and experienced players – a difference of 60 </a:t>
            </a:r>
            <a:r>
              <a:rPr lang="en-GB" dirty="0" err="1"/>
              <a:t>ms</a:t>
            </a:r>
            <a:r>
              <a:rPr lang="en-GB" dirty="0"/>
              <a:t> </a:t>
            </a:r>
          </a:p>
          <a:p>
            <a:r>
              <a:rPr lang="en-GB" dirty="0"/>
              <a:t>Main effect between casual and professional players – a difference of 89 </a:t>
            </a:r>
            <a:r>
              <a:rPr lang="en-GB" dirty="0" err="1"/>
              <a:t>ms</a:t>
            </a:r>
            <a:endParaRPr lang="en-GB" b="0" dirty="0"/>
          </a:p>
          <a:p>
            <a:r>
              <a:rPr lang="en-GB" b="0" dirty="0"/>
              <a:t>Suggests that on single trials, greater CS expertise is associated with faster processing speed</a:t>
            </a:r>
          </a:p>
          <a:p>
            <a:pPr lvl="0"/>
            <a:endParaRPr lang="en-GB" b="1" dirty="0"/>
          </a:p>
          <a:p>
            <a:endParaRPr lang="en-GB" dirty="0"/>
          </a:p>
          <a:p>
            <a:pPr marL="158750" indent="0">
              <a:buNone/>
            </a:pPr>
            <a:endParaRPr lang="en-GB" dirty="0"/>
          </a:p>
        </p:txBody>
      </p:sp>
    </p:spTree>
    <p:extLst>
      <p:ext uri="{BB962C8B-B14F-4D97-AF65-F5344CB8AC3E}">
        <p14:creationId xmlns:p14="http://schemas.microsoft.com/office/powerpoint/2010/main" val="2392514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For switch trials the Bayes Factor is much smaller than it is for single trials, just one group main effect:</a:t>
            </a:r>
          </a:p>
          <a:p>
            <a:r>
              <a:rPr lang="en-GB" dirty="0"/>
              <a:t>Main effect between causal and experienced players – a difference of 145 </a:t>
            </a:r>
            <a:r>
              <a:rPr lang="en-GB" dirty="0" err="1"/>
              <a:t>ms</a:t>
            </a:r>
            <a:r>
              <a:rPr lang="en-GB" dirty="0"/>
              <a:t> </a:t>
            </a:r>
          </a:p>
          <a:p>
            <a:r>
              <a:rPr lang="en-GB" dirty="0"/>
              <a:t>And the distributions are much wider for switch trials.</a:t>
            </a:r>
          </a:p>
          <a:p>
            <a:r>
              <a:rPr lang="en-GB" b="0" dirty="0"/>
              <a:t>Notice: Experienced players have the fastest RTs whilst our casual, aspiring and semi/professionals are much slower</a:t>
            </a:r>
          </a:p>
          <a:p>
            <a:r>
              <a:rPr lang="en-GB" b="0" dirty="0"/>
              <a:t>This of course, will have ramifications on mixing and switching costs. </a:t>
            </a:r>
          </a:p>
          <a:p>
            <a:pPr lvl="0"/>
            <a:endParaRPr lang="en-GB" b="1" dirty="0"/>
          </a:p>
          <a:p>
            <a:endParaRPr lang="en-GB" dirty="0"/>
          </a:p>
          <a:p>
            <a:pPr marL="158750" indent="0">
              <a:buNone/>
            </a:pPr>
            <a:endParaRPr lang="en-GB" dirty="0"/>
          </a:p>
        </p:txBody>
      </p:sp>
    </p:spTree>
    <p:extLst>
      <p:ext uri="{BB962C8B-B14F-4D97-AF65-F5344CB8AC3E}">
        <p14:creationId xmlns:p14="http://schemas.microsoft.com/office/powerpoint/2010/main" val="28625442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 Title slide (The Diamond)" preserve="1" userDrawn="1">
  <p:cSld name="1_1. Title slide (The Diamond)">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9"/>
        <p:cNvGrpSpPr/>
        <p:nvPr/>
      </p:nvGrpSpPr>
      <p:grpSpPr>
        <a:xfrm>
          <a:off x="0" y="0"/>
          <a:ext cx="0" cy="0"/>
          <a:chOff x="0" y="0"/>
          <a:chExt cx="0" cy="0"/>
        </a:xfrm>
      </p:grpSpPr>
      <p:pic>
        <p:nvPicPr>
          <p:cNvPr id="15" name="Google Shape;15;p2"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C8AAF5CE-8685-E97C-7139-1A91EB2D7825}"/>
              </a:ext>
            </a:extLst>
          </p:cNvPr>
          <p:cNvSpPr>
            <a:spLocks noGrp="1"/>
          </p:cNvSpPr>
          <p:nvPr>
            <p:ph type="title" hasCustomPrompt="1"/>
          </p:nvPr>
        </p:nvSpPr>
        <p:spPr>
          <a:xfrm>
            <a:off x="165100" y="1203402"/>
            <a:ext cx="6956425"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5" name="Text Placeholder 4">
            <a:extLst>
              <a:ext uri="{FF2B5EF4-FFF2-40B4-BE49-F238E27FC236}">
                <a16:creationId xmlns:a16="http://schemas.microsoft.com/office/drawing/2014/main" id="{AF38B7D3-22D2-5A8E-3FE3-F2C01EF6EE98}"/>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7" name="Text Placeholder 6">
            <a:extLst>
              <a:ext uri="{FF2B5EF4-FFF2-40B4-BE49-F238E27FC236}">
                <a16:creationId xmlns:a16="http://schemas.microsoft.com/office/drawing/2014/main" id="{3ABF5F0C-4B0A-3030-ABCF-1EC65E2CFCB2}"/>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8" name="Text Placeholder 6">
            <a:extLst>
              <a:ext uri="{FF2B5EF4-FFF2-40B4-BE49-F238E27FC236}">
                <a16:creationId xmlns:a16="http://schemas.microsoft.com/office/drawing/2014/main" id="{C72BE5D7-CD76-B8A1-7779-EF5B490A5C22}"/>
              </a:ext>
            </a:extLst>
          </p:cNvPr>
          <p:cNvSpPr>
            <a:spLocks noGrp="1"/>
          </p:cNvSpPr>
          <p:nvPr>
            <p:ph type="body" sz="quarter" idx="13" hasCustomPrompt="1"/>
          </p:nvPr>
        </p:nvSpPr>
        <p:spPr>
          <a:xfrm>
            <a:off x="3232150" y="4470400"/>
            <a:ext cx="21717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13" name="Google Shape;13;p2"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131842127"/>
      </p:ext>
    </p:extLst>
  </p:cSld>
  <p:clrMapOvr>
    <a:masterClrMapping/>
  </p:clrMapOvr>
  <p:extLst>
    <p:ext uri="{DCECCB84-F9BA-43D5-87BE-67443E8EF086}">
      <p15:sldGuideLst xmlns:p15="http://schemas.microsoft.com/office/powerpoint/2012/main">
        <p15:guide id="1" pos="170">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0. Title only " preserve="1" userDrawn="1">
  <p:cSld name="1_10. Title only ">
    <p:spTree>
      <p:nvGrpSpPr>
        <p:cNvPr id="1" name="Shape 50"/>
        <p:cNvGrpSpPr/>
        <p:nvPr/>
      </p:nvGrpSpPr>
      <p:grpSpPr>
        <a:xfrm>
          <a:off x="0" y="0"/>
          <a:ext cx="0" cy="0"/>
          <a:chOff x="0" y="0"/>
          <a:chExt cx="0" cy="0"/>
        </a:xfrm>
      </p:grpSpPr>
      <p:sp>
        <p:nvSpPr>
          <p:cNvPr id="51" name="Google Shape;51;p8">
            <a:extLst>
              <a:ext uri="{C183D7F6-B498-43B3-948B-1728B52AA6E4}">
                <adec:decorative xmlns:adec="http://schemas.microsoft.com/office/drawing/2017/decorative" val="1"/>
              </a:ext>
            </a:extLst>
          </p:cNvPr>
          <p:cNvSpPr txBox="1"/>
          <p:nvPr userDrawn="1"/>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2" name="Title 1">
            <a:extLst>
              <a:ext uri="{FF2B5EF4-FFF2-40B4-BE49-F238E27FC236}">
                <a16:creationId xmlns:a16="http://schemas.microsoft.com/office/drawing/2014/main" id="{25934613-6459-0E69-0E87-7EDE0F2DC156}"/>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cxnSp>
        <p:nvCxnSpPr>
          <p:cNvPr id="52" name="Google Shape;52;p8">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53" name="Google Shape;53;p8"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55" name="Google Shape;55;p8"/>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101247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1. Title and body" preserve="1" userDrawn="1">
  <p:cSld name="1_11. Title and body">
    <p:spTree>
      <p:nvGrpSpPr>
        <p:cNvPr id="1" name="Shape 120"/>
        <p:cNvGrpSpPr/>
        <p:nvPr/>
      </p:nvGrpSpPr>
      <p:grpSpPr>
        <a:xfrm>
          <a:off x="0" y="0"/>
          <a:ext cx="0" cy="0"/>
          <a:chOff x="0" y="0"/>
          <a:chExt cx="0" cy="0"/>
        </a:xfrm>
      </p:grpSpPr>
      <p:sp>
        <p:nvSpPr>
          <p:cNvPr id="121" name="Google Shape;121;p17">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0F0AEC03-5D0F-6E70-6AE0-CDCC6E626910}"/>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4" name="Text Placeholder 3">
            <a:extLst>
              <a:ext uri="{FF2B5EF4-FFF2-40B4-BE49-F238E27FC236}">
                <a16:creationId xmlns:a16="http://schemas.microsoft.com/office/drawing/2014/main" id="{CA355768-5B10-3D4F-8D58-EB902AF53863}"/>
              </a:ext>
            </a:extLst>
          </p:cNvPr>
          <p:cNvSpPr>
            <a:spLocks noGrp="1"/>
          </p:cNvSpPr>
          <p:nvPr>
            <p:ph type="body" sz="quarter" idx="14" hasCustomPrompt="1"/>
          </p:nvPr>
        </p:nvSpPr>
        <p:spPr>
          <a:xfrm>
            <a:off x="128200" y="863600"/>
            <a:ext cx="8818950" cy="3632200"/>
          </a:xfrm>
        </p:spPr>
        <p:txBody>
          <a:bodyPr/>
          <a:lstStyle>
            <a:lvl1pPr marL="76200" indent="0">
              <a:buNone/>
              <a:defRPr/>
            </a:lvl1pPr>
          </a:lstStyle>
          <a:p>
            <a:pPr lvl="0"/>
            <a:r>
              <a:rPr lang="en-GB" dirty="0"/>
              <a:t>Add text</a:t>
            </a:r>
          </a:p>
        </p:txBody>
      </p:sp>
      <p:cxnSp>
        <p:nvCxnSpPr>
          <p:cNvPr id="124" name="Google Shape;124;p17">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25" name="Google Shape;125;p17"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26" name="Google Shape;126;p17"/>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923368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2. Text and image" preserve="1" userDrawn="1">
  <p:cSld name="1_12. Text and image">
    <p:spTree>
      <p:nvGrpSpPr>
        <p:cNvPr id="1" name="Shape 104"/>
        <p:cNvGrpSpPr/>
        <p:nvPr/>
      </p:nvGrpSpPr>
      <p:grpSpPr>
        <a:xfrm>
          <a:off x="0" y="0"/>
          <a:ext cx="0" cy="0"/>
          <a:chOff x="0" y="0"/>
          <a:chExt cx="0" cy="0"/>
        </a:xfrm>
      </p:grpSpPr>
      <p:sp>
        <p:nvSpPr>
          <p:cNvPr id="4" name="Title 3">
            <a:extLst>
              <a:ext uri="{FF2B5EF4-FFF2-40B4-BE49-F238E27FC236}">
                <a16:creationId xmlns:a16="http://schemas.microsoft.com/office/drawing/2014/main" id="{FABD84F6-3868-E63D-88B1-2DA851BCA5E9}"/>
              </a:ext>
              <a:ext uri="{C183D7F6-B498-43B3-948B-1728B52AA6E4}">
                <adec:decorative xmlns:adec="http://schemas.microsoft.com/office/drawing/2017/decorative" val="1"/>
              </a:ext>
            </a:extLst>
          </p:cNvPr>
          <p:cNvSpPr>
            <a:spLocks noGrp="1"/>
          </p:cNvSpPr>
          <p:nvPr>
            <p:ph type="title" hasCustomPrompt="1"/>
          </p:nvPr>
        </p:nvSpPr>
        <p:spPr>
          <a:xfrm>
            <a:off x="141300" y="255050"/>
            <a:ext cx="5156400" cy="75340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3" name="Text Placeholder 3">
            <a:extLst>
              <a:ext uri="{FF2B5EF4-FFF2-40B4-BE49-F238E27FC236}">
                <a16:creationId xmlns:a16="http://schemas.microsoft.com/office/drawing/2014/main" id="{106A9C36-8B06-B052-FF09-51ADA302EAD2}"/>
              </a:ext>
            </a:extLst>
          </p:cNvPr>
          <p:cNvSpPr>
            <a:spLocks noGrp="1"/>
          </p:cNvSpPr>
          <p:nvPr>
            <p:ph type="body" sz="quarter" idx="15" hasCustomPrompt="1"/>
          </p:nvPr>
        </p:nvSpPr>
        <p:spPr>
          <a:xfrm>
            <a:off x="128200" y="1079500"/>
            <a:ext cx="4653350" cy="3213100"/>
          </a:xfrm>
        </p:spPr>
        <p:txBody>
          <a:bodyPr>
            <a:normAutofit/>
          </a:bodyPr>
          <a:lstStyle>
            <a:lvl1pPr marL="76200" indent="0">
              <a:buNone/>
              <a:defRPr sz="2000"/>
            </a:lvl1pPr>
          </a:lstStyle>
          <a:p>
            <a:pPr lvl="0"/>
            <a:r>
              <a:rPr lang="en-GB" dirty="0"/>
              <a:t>Add text</a:t>
            </a:r>
          </a:p>
        </p:txBody>
      </p:sp>
      <p:sp>
        <p:nvSpPr>
          <p:cNvPr id="105" name="Google Shape;105;p14">
            <a:extLst>
              <a:ext uri="{C183D7F6-B498-43B3-948B-1728B52AA6E4}">
                <adec:decorative xmlns:adec="http://schemas.microsoft.com/office/drawing/2017/decorative" val="1"/>
              </a:ext>
            </a:extLst>
          </p:cNvPr>
          <p:cNvSpPr/>
          <p:nvPr/>
        </p:nvSpPr>
        <p:spPr>
          <a:xfrm>
            <a:off x="141300" y="1008450"/>
            <a:ext cx="7584300" cy="36267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4"/>
          <p:cNvSpPr>
            <a:spLocks noGrp="1"/>
          </p:cNvSpPr>
          <p:nvPr>
            <p:ph type="pic" idx="2" hasCustomPrompt="1"/>
          </p:nvPr>
        </p:nvSpPr>
        <p:spPr>
          <a:xfrm>
            <a:off x="4978700" y="89275"/>
            <a:ext cx="4072200" cy="4971900"/>
          </a:xfrm>
          <a:prstGeom prst="rect">
            <a:avLst/>
          </a:prstGeom>
          <a:noFill/>
          <a:ln>
            <a:noFill/>
          </a:ln>
        </p:spPr>
        <p:txBody>
          <a:bodyPr/>
          <a:lstStyle/>
          <a:p>
            <a:r>
              <a:rPr lang="en-US" dirty="0"/>
              <a:t>Add picture</a:t>
            </a:r>
          </a:p>
        </p:txBody>
      </p:sp>
      <p:sp>
        <p:nvSpPr>
          <p:cNvPr id="109" name="Google Shape;109;p1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5610988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3. Image and quote" preserve="1" userDrawn="1">
  <p:cSld name="1_13. Image and quote">
    <p:spTree>
      <p:nvGrpSpPr>
        <p:cNvPr id="1" name="Shape 56"/>
        <p:cNvGrpSpPr/>
        <p:nvPr/>
      </p:nvGrpSpPr>
      <p:grpSpPr>
        <a:xfrm>
          <a:off x="0" y="0"/>
          <a:ext cx="0" cy="0"/>
          <a:chOff x="0" y="0"/>
          <a:chExt cx="0" cy="0"/>
        </a:xfrm>
      </p:grpSpPr>
      <p:sp>
        <p:nvSpPr>
          <p:cNvPr id="60" name="Google Shape;60;p9">
            <a:extLst>
              <a:ext uri="{C183D7F6-B498-43B3-948B-1728B52AA6E4}">
                <adec:decorative xmlns:adec="http://schemas.microsoft.com/office/drawing/2017/decorative" val="1"/>
              </a:ext>
            </a:extLst>
          </p:cNvPr>
          <p:cNvSpPr txBox="1"/>
          <p:nvPr/>
        </p:nvSpPr>
        <p:spPr>
          <a:xfrm>
            <a:off x="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4" name="Title 1">
            <a:extLst>
              <a:ext uri="{FF2B5EF4-FFF2-40B4-BE49-F238E27FC236}">
                <a16:creationId xmlns:a16="http://schemas.microsoft.com/office/drawing/2014/main" id="{1A8735C9-D0EC-E153-1C38-8E56342F4D84}"/>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58" name="Google Shape;58;p9"/>
          <p:cNvSpPr>
            <a:spLocks noGrp="1"/>
          </p:cNvSpPr>
          <p:nvPr>
            <p:ph type="pic" idx="2"/>
          </p:nvPr>
        </p:nvSpPr>
        <p:spPr>
          <a:xfrm>
            <a:off x="209550" y="1015825"/>
            <a:ext cx="4257600" cy="3295800"/>
          </a:xfrm>
          <a:prstGeom prst="rect">
            <a:avLst/>
          </a:prstGeom>
          <a:noFill/>
          <a:ln>
            <a:noFill/>
          </a:ln>
        </p:spPr>
      </p:sp>
      <p:sp>
        <p:nvSpPr>
          <p:cNvPr id="3" name="Text Placeholder 3">
            <a:extLst>
              <a:ext uri="{FF2B5EF4-FFF2-40B4-BE49-F238E27FC236}">
                <a16:creationId xmlns:a16="http://schemas.microsoft.com/office/drawing/2014/main" id="{791ECA3E-8AD1-9FE4-8749-8873FF94B2B9}"/>
              </a:ext>
            </a:extLst>
          </p:cNvPr>
          <p:cNvSpPr>
            <a:spLocks noGrp="1"/>
          </p:cNvSpPr>
          <p:nvPr>
            <p:ph type="body" sz="quarter" idx="16" hasCustomPrompt="1"/>
          </p:nvPr>
        </p:nvSpPr>
        <p:spPr>
          <a:xfrm>
            <a:off x="209550" y="4241799"/>
            <a:ext cx="4270300" cy="545539"/>
          </a:xfrm>
        </p:spPr>
        <p:txBody>
          <a:bodyPr>
            <a:normAutofit/>
          </a:bodyPr>
          <a:lstStyle>
            <a:lvl1pPr marL="76200" indent="0">
              <a:buNone/>
              <a:defRPr sz="2400"/>
            </a:lvl1pPr>
          </a:lstStyle>
          <a:p>
            <a:pPr lvl="0"/>
            <a:r>
              <a:rPr lang="en-GB" dirty="0"/>
              <a:t>Add title</a:t>
            </a:r>
          </a:p>
        </p:txBody>
      </p:sp>
      <p:sp>
        <p:nvSpPr>
          <p:cNvPr id="2" name="Text Placeholder 3">
            <a:extLst>
              <a:ext uri="{FF2B5EF4-FFF2-40B4-BE49-F238E27FC236}">
                <a16:creationId xmlns:a16="http://schemas.microsoft.com/office/drawing/2014/main" id="{4B31BFE2-3CD6-5390-35E8-2DB090479820}"/>
              </a:ext>
            </a:extLst>
          </p:cNvPr>
          <p:cNvSpPr>
            <a:spLocks noGrp="1"/>
          </p:cNvSpPr>
          <p:nvPr>
            <p:ph type="body" sz="quarter" idx="15" hasCustomPrompt="1"/>
          </p:nvPr>
        </p:nvSpPr>
        <p:spPr>
          <a:xfrm>
            <a:off x="4572000" y="1209124"/>
            <a:ext cx="4449076" cy="3445425"/>
          </a:xfrm>
        </p:spPr>
        <p:txBody>
          <a:bodyPr>
            <a:normAutofit/>
          </a:bodyPr>
          <a:lstStyle>
            <a:lvl1pPr marL="76200" indent="0">
              <a:buNone/>
              <a:defRPr sz="2400"/>
            </a:lvl1pPr>
          </a:lstStyle>
          <a:p>
            <a:pPr lvl="0"/>
            <a:r>
              <a:rPr lang="en-GB" dirty="0"/>
              <a:t>Add text</a:t>
            </a:r>
          </a:p>
        </p:txBody>
      </p:sp>
      <p:sp>
        <p:nvSpPr>
          <p:cNvPr id="59" name="Google Shape;59;p9">
            <a:extLst>
              <a:ext uri="{C183D7F6-B498-43B3-948B-1728B52AA6E4}">
                <adec:decorative xmlns:adec="http://schemas.microsoft.com/office/drawing/2017/decorative" val="1"/>
              </a:ext>
            </a:extLst>
          </p:cNvPr>
          <p:cNvSpPr/>
          <p:nvPr/>
        </p:nvSpPr>
        <p:spPr>
          <a:xfrm>
            <a:off x="4467150" y="1092675"/>
            <a:ext cx="4554000" cy="37968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9">
            <a:extLst>
              <a:ext uri="{C183D7F6-B498-43B3-948B-1728B52AA6E4}">
                <adec:decorative xmlns:adec="http://schemas.microsoft.com/office/drawing/2017/decorative" val="1"/>
              </a:ext>
            </a:extLst>
          </p:cNvPr>
          <p:cNvSpPr/>
          <p:nvPr/>
        </p:nvSpPr>
        <p:spPr>
          <a:xfrm>
            <a:off x="100050" y="885750"/>
            <a:ext cx="4476600" cy="390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
        <p:nvSpPr>
          <p:cNvPr id="6" name="Picture Placeholder 5">
            <a:extLst>
              <a:ext uri="{FF2B5EF4-FFF2-40B4-BE49-F238E27FC236}">
                <a16:creationId xmlns:a16="http://schemas.microsoft.com/office/drawing/2014/main" id="{62CDE016-8C4A-EB36-9A5C-D136B85FDC08}"/>
              </a:ext>
            </a:extLst>
          </p:cNvPr>
          <p:cNvSpPr>
            <a:spLocks noGrp="1"/>
          </p:cNvSpPr>
          <p:nvPr>
            <p:ph type="pic" sz="quarter" idx="17" hasCustomPrompt="1"/>
          </p:nvPr>
        </p:nvSpPr>
        <p:spPr>
          <a:xfrm>
            <a:off x="209550" y="1016000"/>
            <a:ext cx="4257675" cy="3225800"/>
          </a:xfrm>
        </p:spPr>
        <p:txBody>
          <a:bodyPr/>
          <a:lstStyle/>
          <a:p>
            <a:r>
              <a:rPr lang="en-US" dirty="0"/>
              <a:t>Add picture</a:t>
            </a:r>
          </a:p>
        </p:txBody>
      </p:sp>
    </p:spTree>
    <p:extLst>
      <p:ext uri="{BB962C8B-B14F-4D97-AF65-F5344CB8AC3E}">
        <p14:creationId xmlns:p14="http://schemas.microsoft.com/office/powerpoint/2010/main" val="8654377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4. Full image + text (right aligned)" preserve="1" userDrawn="1">
  <p:cSld name="1_14. Full image + text (right aligned)">
    <p:spTree>
      <p:nvGrpSpPr>
        <p:cNvPr id="1" name="Shape 135"/>
        <p:cNvGrpSpPr/>
        <p:nvPr/>
      </p:nvGrpSpPr>
      <p:grpSpPr>
        <a:xfrm>
          <a:off x="0" y="0"/>
          <a:ext cx="0" cy="0"/>
          <a:chOff x="0" y="0"/>
          <a:chExt cx="0" cy="0"/>
        </a:xfrm>
      </p:grpSpPr>
      <p:sp>
        <p:nvSpPr>
          <p:cNvPr id="136" name="Google Shape;136;p19"/>
          <p:cNvSpPr>
            <a:spLocks noGrp="1"/>
          </p:cNvSpPr>
          <p:nvPr>
            <p:ph type="pic" idx="2" hasCustomPrompt="1"/>
          </p:nvPr>
        </p:nvSpPr>
        <p:spPr>
          <a:xfrm>
            <a:off x="6350" y="0"/>
            <a:ext cx="9144000" cy="5143500"/>
          </a:xfrm>
          <a:prstGeom prst="rect">
            <a:avLst/>
          </a:prstGeom>
          <a:noFill/>
          <a:ln>
            <a:noFill/>
          </a:ln>
        </p:spPr>
        <p:txBody>
          <a:bodyPr/>
          <a:lstStyle/>
          <a:p>
            <a:r>
              <a:rPr lang="en-US" dirty="0"/>
              <a:t>Add picture</a:t>
            </a:r>
          </a:p>
        </p:txBody>
      </p:sp>
      <p:sp>
        <p:nvSpPr>
          <p:cNvPr id="2" name="Title 1">
            <a:extLst>
              <a:ext uri="{FF2B5EF4-FFF2-40B4-BE49-F238E27FC236}">
                <a16:creationId xmlns:a16="http://schemas.microsoft.com/office/drawing/2014/main" id="{2F56EC04-3F96-1650-9B58-687F1D98D718}"/>
              </a:ext>
            </a:extLst>
          </p:cNvPr>
          <p:cNvSpPr>
            <a:spLocks noGrp="1"/>
          </p:cNvSpPr>
          <p:nvPr>
            <p:ph type="title" hasCustomPrompt="1"/>
          </p:nvPr>
        </p:nvSpPr>
        <p:spPr>
          <a:xfrm>
            <a:off x="5275000" y="234150"/>
            <a:ext cx="3875350" cy="42545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3D43CEFA-56A9-503C-0CA7-96197904382A}"/>
              </a:ext>
            </a:extLst>
          </p:cNvPr>
          <p:cNvSpPr>
            <a:spLocks noGrp="1"/>
          </p:cNvSpPr>
          <p:nvPr>
            <p:ph type="body" sz="quarter" idx="14" hasCustomPrompt="1"/>
          </p:nvPr>
        </p:nvSpPr>
        <p:spPr>
          <a:xfrm>
            <a:off x="5281350" y="659600"/>
            <a:ext cx="3856300" cy="1744662"/>
          </a:xfrm>
          <a:solidFill>
            <a:schemeClr val="accent1"/>
          </a:solidFill>
        </p:spPr>
        <p:txBody>
          <a:bodyPr>
            <a:normAutofit/>
          </a:bodyPr>
          <a:lstStyle>
            <a:lvl1pPr marL="76200" indent="0">
              <a:buNone/>
              <a:defRPr sz="1800"/>
            </a:lvl1pPr>
          </a:lstStyle>
          <a:p>
            <a:pPr lvl="0"/>
            <a:r>
              <a:rPr lang="en-GB" dirty="0"/>
              <a:t>Add text</a:t>
            </a:r>
          </a:p>
        </p:txBody>
      </p:sp>
      <p:sp>
        <p:nvSpPr>
          <p:cNvPr id="139" name="Google Shape;139;p19"/>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5659435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5. Full image + text (left aligned) " preserve="1" userDrawn="1">
  <p:cSld name="1_15. Full image + text (left aligned) ">
    <p:spTree>
      <p:nvGrpSpPr>
        <p:cNvPr id="1" name="Shape 140"/>
        <p:cNvGrpSpPr/>
        <p:nvPr/>
      </p:nvGrpSpPr>
      <p:grpSpPr>
        <a:xfrm>
          <a:off x="0" y="0"/>
          <a:ext cx="0" cy="0"/>
          <a:chOff x="0" y="0"/>
          <a:chExt cx="0" cy="0"/>
        </a:xfrm>
      </p:grpSpPr>
      <p:sp>
        <p:nvSpPr>
          <p:cNvPr id="141" name="Google Shape;141;p20"/>
          <p:cNvSpPr>
            <a:spLocks noGrp="1"/>
          </p:cNvSpPr>
          <p:nvPr>
            <p:ph type="pic" idx="2"/>
          </p:nvPr>
        </p:nvSpPr>
        <p:spPr>
          <a:xfrm>
            <a:off x="0" y="-6875"/>
            <a:ext cx="9144000" cy="5143500"/>
          </a:xfrm>
          <a:prstGeom prst="rect">
            <a:avLst/>
          </a:prstGeom>
          <a:noFill/>
          <a:ln>
            <a:noFill/>
          </a:ln>
        </p:spPr>
      </p:sp>
      <p:sp>
        <p:nvSpPr>
          <p:cNvPr id="4" name="Title 1">
            <a:extLst>
              <a:ext uri="{FF2B5EF4-FFF2-40B4-BE49-F238E27FC236}">
                <a16:creationId xmlns:a16="http://schemas.microsoft.com/office/drawing/2014/main" id="{CCC6EB06-7C37-701B-CC78-A98B53DE7F44}"/>
              </a:ext>
            </a:extLst>
          </p:cNvPr>
          <p:cNvSpPr>
            <a:spLocks noGrp="1"/>
          </p:cNvSpPr>
          <p:nvPr>
            <p:ph type="title" hasCustomPrompt="1"/>
          </p:nvPr>
        </p:nvSpPr>
        <p:spPr>
          <a:xfrm>
            <a:off x="-5025" y="234150"/>
            <a:ext cx="3875350" cy="42545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3" name="Text Placeholder 4">
            <a:extLst>
              <a:ext uri="{FF2B5EF4-FFF2-40B4-BE49-F238E27FC236}">
                <a16:creationId xmlns:a16="http://schemas.microsoft.com/office/drawing/2014/main" id="{B8482159-A46A-B32B-03AC-D168024182B3}"/>
              </a:ext>
            </a:extLst>
          </p:cNvPr>
          <p:cNvSpPr>
            <a:spLocks noGrp="1"/>
          </p:cNvSpPr>
          <p:nvPr>
            <p:ph type="body" sz="quarter" idx="14" hasCustomPrompt="1"/>
          </p:nvPr>
        </p:nvSpPr>
        <p:spPr>
          <a:xfrm>
            <a:off x="4500" y="659600"/>
            <a:ext cx="3856300" cy="1744662"/>
          </a:xfrm>
          <a:solidFill>
            <a:schemeClr val="accent1"/>
          </a:solidFill>
        </p:spPr>
        <p:txBody>
          <a:bodyPr>
            <a:normAutofit/>
          </a:bodyPr>
          <a:lstStyle>
            <a:lvl1pPr marL="76200" indent="0">
              <a:buNone/>
              <a:defRPr sz="1800"/>
            </a:lvl1pPr>
          </a:lstStyle>
          <a:p>
            <a:pPr lvl="0"/>
            <a:r>
              <a:rPr lang="en-GB" dirty="0"/>
              <a:t>Add text</a:t>
            </a:r>
          </a:p>
        </p:txBody>
      </p:sp>
      <p:sp>
        <p:nvSpPr>
          <p:cNvPr id="144" name="Google Shape;144;p20"/>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602682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6. Video" preserve="1" userDrawn="1">
  <p:cSld name="1_16. Video">
    <p:bg>
      <p:bgPr>
        <a:solidFill>
          <a:srgbClr val="E1F4F8"/>
        </a:solidFill>
        <a:effectLst/>
      </p:bgPr>
    </p:bg>
    <p:spTree>
      <p:nvGrpSpPr>
        <p:cNvPr id="1" name="Shape 145"/>
        <p:cNvGrpSpPr/>
        <p:nvPr/>
      </p:nvGrpSpPr>
      <p:grpSpPr>
        <a:xfrm>
          <a:off x="0" y="0"/>
          <a:ext cx="0" cy="0"/>
          <a:chOff x="0" y="0"/>
          <a:chExt cx="0" cy="0"/>
        </a:xfrm>
      </p:grpSpPr>
      <p:sp>
        <p:nvSpPr>
          <p:cNvPr id="2" name="Title 1">
            <a:extLst>
              <a:ext uri="{FF2B5EF4-FFF2-40B4-BE49-F238E27FC236}">
                <a16:creationId xmlns:a16="http://schemas.microsoft.com/office/drawing/2014/main" id="{73299203-2751-296C-FD48-FDB995EEB589}"/>
              </a:ext>
            </a:extLst>
          </p:cNvPr>
          <p:cNvSpPr>
            <a:spLocks noGrp="1"/>
          </p:cNvSpPr>
          <p:nvPr>
            <p:ph type="title" hasCustomPrompt="1"/>
          </p:nvPr>
        </p:nvSpPr>
        <p:spPr>
          <a:xfrm>
            <a:off x="88947" y="1109551"/>
            <a:ext cx="2165674" cy="3756137"/>
          </a:xfrm>
        </p:spPr>
        <p:txBody>
          <a:bodyPr>
            <a:normAutofit/>
          </a:bodyPr>
          <a:lstStyle>
            <a:lvl1pPr>
              <a:defRPr sz="2400" b="1" i="0">
                <a:solidFill>
                  <a:schemeClr val="tx2"/>
                </a:solidFill>
                <a:latin typeface="Source Sans Pro Black" panose="020B0503030403020204" pitchFamily="34" charset="0"/>
              </a:defRPr>
            </a:lvl1pPr>
          </a:lstStyle>
          <a:p>
            <a:r>
              <a:rPr lang="en-GB" dirty="0"/>
              <a:t>Add title</a:t>
            </a:r>
            <a:endParaRPr lang="en-US" dirty="0"/>
          </a:p>
        </p:txBody>
      </p:sp>
      <p:sp>
        <p:nvSpPr>
          <p:cNvPr id="147" name="Google Shape;147;p21">
            <a:extLst>
              <a:ext uri="{C183D7F6-B498-43B3-948B-1728B52AA6E4}">
                <adec:decorative xmlns:adec="http://schemas.microsoft.com/office/drawing/2017/decorative" val="1"/>
              </a:ext>
            </a:extLst>
          </p:cNvPr>
          <p:cNvSpPr/>
          <p:nvPr/>
        </p:nvSpPr>
        <p:spPr>
          <a:xfrm>
            <a:off x="2375975" y="277213"/>
            <a:ext cx="6327000" cy="4745100"/>
          </a:xfrm>
          <a:prstGeom prst="rect">
            <a:avLst/>
          </a:prstGeom>
          <a:solidFill>
            <a:srgbClr val="4400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a:extLst>
              <a:ext uri="{C183D7F6-B498-43B3-948B-1728B52AA6E4}">
                <adec:decorative xmlns:adec="http://schemas.microsoft.com/office/drawing/2017/decorative" val="1"/>
              </a:ext>
            </a:extLst>
          </p:cNvPr>
          <p:cNvSpPr txBox="1"/>
          <p:nvPr/>
        </p:nvSpPr>
        <p:spPr>
          <a:xfrm>
            <a:off x="0" y="142800"/>
            <a:ext cx="18468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pic>
        <p:nvPicPr>
          <p:cNvPr id="149" name="Google Shape;149;p21"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1750" y="286189"/>
            <a:ext cx="1382351" cy="436525"/>
          </a:xfrm>
          <a:prstGeom prst="rect">
            <a:avLst/>
          </a:prstGeom>
          <a:noFill/>
          <a:ln>
            <a:noFill/>
          </a:ln>
        </p:spPr>
      </p:pic>
      <p:sp>
        <p:nvSpPr>
          <p:cNvPr id="5" name="Media Placeholder 4">
            <a:extLst>
              <a:ext uri="{FF2B5EF4-FFF2-40B4-BE49-F238E27FC236}">
                <a16:creationId xmlns:a16="http://schemas.microsoft.com/office/drawing/2014/main" id="{42924DAB-C528-BEB3-BA55-A8E931814966}"/>
              </a:ext>
            </a:extLst>
          </p:cNvPr>
          <p:cNvSpPr>
            <a:spLocks noGrp="1"/>
          </p:cNvSpPr>
          <p:nvPr>
            <p:ph type="media" sz="quarter" idx="13"/>
          </p:nvPr>
        </p:nvSpPr>
        <p:spPr>
          <a:xfrm>
            <a:off x="2482850" y="196850"/>
            <a:ext cx="6327775" cy="4668838"/>
          </a:xfrm>
        </p:spPr>
        <p:txBody>
          <a:bodyPr/>
          <a:lstStyle/>
          <a:p>
            <a:r>
              <a:rPr lang="en-GB"/>
              <a:t>Click icon to add media</a:t>
            </a:r>
          </a:p>
        </p:txBody>
      </p:sp>
      <p:sp>
        <p:nvSpPr>
          <p:cNvPr id="150" name="Google Shape;150;p21"/>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1474627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7. Statistics or key points" preserve="1" userDrawn="1">
  <p:cSld name="1_17. Statistics or key points">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3594000"/>
          </a:xfrm>
          <a:prstGeom prst="rect">
            <a:avLst/>
          </a:prstGeom>
          <a:noFill/>
          <a:ln>
            <a:noFill/>
          </a:ln>
        </p:spPr>
      </p:sp>
      <p:sp>
        <p:nvSpPr>
          <p:cNvPr id="2" name="Title 1">
            <a:extLst>
              <a:ext uri="{FF2B5EF4-FFF2-40B4-BE49-F238E27FC236}">
                <a16:creationId xmlns:a16="http://schemas.microsoft.com/office/drawing/2014/main" id="{6B133AAC-A50B-0931-731A-E4B53DBF38D2}"/>
              </a:ext>
            </a:extLst>
          </p:cNvPr>
          <p:cNvSpPr>
            <a:spLocks noGrp="1"/>
          </p:cNvSpPr>
          <p:nvPr>
            <p:ph type="title" hasCustomPrompt="1"/>
          </p:nvPr>
        </p:nvSpPr>
        <p:spPr>
          <a:xfrm>
            <a:off x="-1588" y="187800"/>
            <a:ext cx="5883275" cy="734050"/>
          </a:xfrm>
          <a:solidFill>
            <a:schemeClr val="tx2"/>
          </a:solidFill>
        </p:spPr>
        <p:txBody>
          <a:bodyP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8968760B-3503-D56B-6575-F628A6BEACD3}"/>
              </a:ext>
            </a:extLst>
          </p:cNvPr>
          <p:cNvSpPr>
            <a:spLocks noGrp="1"/>
          </p:cNvSpPr>
          <p:nvPr>
            <p:ph type="body" sz="quarter" idx="14" hasCustomPrompt="1"/>
          </p:nvPr>
        </p:nvSpPr>
        <p:spPr>
          <a:xfrm>
            <a:off x="180650" y="2961400"/>
            <a:ext cx="2759400" cy="2112250"/>
          </a:xfrm>
          <a:solidFill>
            <a:schemeClr val="accent1"/>
          </a:solidFill>
        </p:spPr>
        <p:txBody>
          <a:bodyPr/>
          <a:lstStyle>
            <a:lvl1pPr marL="76200" indent="0">
              <a:buNone/>
              <a:defRPr/>
            </a:lvl1pPr>
          </a:lstStyle>
          <a:p>
            <a:pPr lvl="0"/>
            <a:r>
              <a:rPr lang="en-GB" dirty="0"/>
              <a:t>Add text</a:t>
            </a:r>
          </a:p>
        </p:txBody>
      </p:sp>
      <p:sp>
        <p:nvSpPr>
          <p:cNvPr id="7" name="Text Placeholder 6">
            <a:extLst>
              <a:ext uri="{FF2B5EF4-FFF2-40B4-BE49-F238E27FC236}">
                <a16:creationId xmlns:a16="http://schemas.microsoft.com/office/drawing/2014/main" id="{54F4B204-C301-559A-4362-84C01F1B7359}"/>
              </a:ext>
            </a:extLst>
          </p:cNvPr>
          <p:cNvSpPr>
            <a:spLocks noGrp="1"/>
          </p:cNvSpPr>
          <p:nvPr>
            <p:ph type="body" sz="quarter" idx="15" hasCustomPrompt="1"/>
          </p:nvPr>
        </p:nvSpPr>
        <p:spPr>
          <a:xfrm>
            <a:off x="3046937" y="2961400"/>
            <a:ext cx="1898099" cy="1164300"/>
          </a:xfrm>
          <a:solidFill>
            <a:srgbClr val="A1DED2"/>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3" name="Text Placeholder 12">
            <a:extLst>
              <a:ext uri="{FF2B5EF4-FFF2-40B4-BE49-F238E27FC236}">
                <a16:creationId xmlns:a16="http://schemas.microsoft.com/office/drawing/2014/main" id="{02B7F941-4385-0707-6AB1-690DBE63C575}"/>
              </a:ext>
            </a:extLst>
          </p:cNvPr>
          <p:cNvSpPr>
            <a:spLocks noGrp="1"/>
          </p:cNvSpPr>
          <p:nvPr>
            <p:ph type="body" sz="quarter" idx="18" hasCustomPrompt="1"/>
          </p:nvPr>
        </p:nvSpPr>
        <p:spPr>
          <a:xfrm>
            <a:off x="3046413" y="4132050"/>
            <a:ext cx="1898650" cy="941600"/>
          </a:xfrm>
          <a:solidFill>
            <a:srgbClr val="A1DED2"/>
          </a:solidFill>
        </p:spPr>
        <p:txBody>
          <a:bodyPr>
            <a:normAutofit/>
          </a:bodyPr>
          <a:lstStyle>
            <a:lvl1pPr marL="76200" indent="0">
              <a:buNone/>
              <a:defRPr sz="1400"/>
            </a:lvl1pPr>
          </a:lstStyle>
          <a:p>
            <a:pPr lvl="0"/>
            <a:r>
              <a:rPr lang="en-GB" dirty="0"/>
              <a:t>Add text</a:t>
            </a:r>
          </a:p>
        </p:txBody>
      </p:sp>
      <p:sp>
        <p:nvSpPr>
          <p:cNvPr id="8" name="Text Placeholder 6">
            <a:extLst>
              <a:ext uri="{FF2B5EF4-FFF2-40B4-BE49-F238E27FC236}">
                <a16:creationId xmlns:a16="http://schemas.microsoft.com/office/drawing/2014/main" id="{AEB3785F-194F-0195-9178-EA83F1A1CF72}"/>
              </a:ext>
            </a:extLst>
          </p:cNvPr>
          <p:cNvSpPr>
            <a:spLocks noGrp="1"/>
          </p:cNvSpPr>
          <p:nvPr>
            <p:ph type="body" sz="quarter" idx="16" hasCustomPrompt="1"/>
          </p:nvPr>
        </p:nvSpPr>
        <p:spPr>
          <a:xfrm>
            <a:off x="5066237" y="2967750"/>
            <a:ext cx="1898099" cy="1164300"/>
          </a:xfrm>
          <a:solidFill>
            <a:srgbClr val="DAA8E2"/>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4" name="Text Placeholder 12">
            <a:extLst>
              <a:ext uri="{FF2B5EF4-FFF2-40B4-BE49-F238E27FC236}">
                <a16:creationId xmlns:a16="http://schemas.microsoft.com/office/drawing/2014/main" id="{05D8E3C5-38ED-9592-9AA0-521A9E34C3E0}"/>
              </a:ext>
            </a:extLst>
          </p:cNvPr>
          <p:cNvSpPr>
            <a:spLocks noGrp="1"/>
          </p:cNvSpPr>
          <p:nvPr>
            <p:ph type="body" sz="quarter" idx="19" hasCustomPrompt="1"/>
          </p:nvPr>
        </p:nvSpPr>
        <p:spPr>
          <a:xfrm>
            <a:off x="5065713" y="4138400"/>
            <a:ext cx="1898650" cy="941600"/>
          </a:xfrm>
          <a:solidFill>
            <a:srgbClr val="DAA8E2"/>
          </a:solidFill>
        </p:spPr>
        <p:txBody>
          <a:bodyPr>
            <a:normAutofit/>
          </a:bodyPr>
          <a:lstStyle>
            <a:lvl1pPr marL="76200" indent="0">
              <a:buNone/>
              <a:defRPr sz="1400"/>
            </a:lvl1pPr>
          </a:lstStyle>
          <a:p>
            <a:pPr lvl="0"/>
            <a:r>
              <a:rPr lang="en-GB" dirty="0"/>
              <a:t>Add text</a:t>
            </a:r>
          </a:p>
        </p:txBody>
      </p:sp>
      <p:sp>
        <p:nvSpPr>
          <p:cNvPr id="9" name="Text Placeholder 6">
            <a:extLst>
              <a:ext uri="{FF2B5EF4-FFF2-40B4-BE49-F238E27FC236}">
                <a16:creationId xmlns:a16="http://schemas.microsoft.com/office/drawing/2014/main" id="{3190B7AB-F6A4-D211-444C-CE1B5540FD4B}"/>
              </a:ext>
            </a:extLst>
          </p:cNvPr>
          <p:cNvSpPr>
            <a:spLocks noGrp="1"/>
          </p:cNvSpPr>
          <p:nvPr>
            <p:ph type="body" sz="quarter" idx="17" hasCustomPrompt="1"/>
          </p:nvPr>
        </p:nvSpPr>
        <p:spPr>
          <a:xfrm>
            <a:off x="7079187" y="2967750"/>
            <a:ext cx="1898099" cy="1164300"/>
          </a:xfrm>
          <a:solidFill>
            <a:srgbClr val="FF9664"/>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5" name="Text Placeholder 12">
            <a:extLst>
              <a:ext uri="{FF2B5EF4-FFF2-40B4-BE49-F238E27FC236}">
                <a16:creationId xmlns:a16="http://schemas.microsoft.com/office/drawing/2014/main" id="{C210AE4C-756C-7B05-68B6-BB65FAC2F0A0}"/>
              </a:ext>
            </a:extLst>
          </p:cNvPr>
          <p:cNvSpPr>
            <a:spLocks noGrp="1"/>
          </p:cNvSpPr>
          <p:nvPr>
            <p:ph type="body" sz="quarter" idx="20" hasCustomPrompt="1"/>
          </p:nvPr>
        </p:nvSpPr>
        <p:spPr>
          <a:xfrm>
            <a:off x="7078663" y="4138400"/>
            <a:ext cx="1898650" cy="941600"/>
          </a:xfrm>
          <a:solidFill>
            <a:srgbClr val="FF9664"/>
          </a:solidFill>
        </p:spPr>
        <p:txBody>
          <a:bodyPr>
            <a:normAutofit/>
          </a:bodyPr>
          <a:lstStyle>
            <a:lvl1pPr marL="76200" indent="0">
              <a:buNone/>
              <a:defRPr sz="1400"/>
            </a:lvl1pPr>
          </a:lstStyle>
          <a:p>
            <a:pPr lvl="0"/>
            <a:r>
              <a:rPr lang="en-GB" dirty="0"/>
              <a:t>Add text</a:t>
            </a:r>
          </a:p>
        </p:txBody>
      </p:sp>
      <p:sp>
        <p:nvSpPr>
          <p:cNvPr id="75" name="Google Shape;75;p10"/>
          <p:cNvSpPr txBox="1">
            <a:spLocks noGrp="1"/>
          </p:cNvSpPr>
          <p:nvPr>
            <p:ph type="sldNum" idx="12"/>
          </p:nvPr>
        </p:nvSpPr>
        <p:spPr>
          <a:xfrm>
            <a:off x="8404250" y="-9000"/>
            <a:ext cx="616800" cy="393600"/>
          </a:xfrm>
          <a:prstGeom prst="rect">
            <a:avLst/>
          </a:prstGeom>
        </p:spPr>
        <p:txBody>
          <a:bodyPr spcFirstLastPara="1" wrap="square" lIns="91425" tIns="91425" rIns="91425" bIns="91425" anchor="ctr" anchorCtr="0">
            <a:normAutofit/>
          </a:bodyPr>
          <a:lstStyle>
            <a:lvl1pPr marL="286349" lvl="0" indent="0" rtl="0">
              <a:buNone/>
              <a:defRPr>
                <a:solidFill>
                  <a:schemeClr val="dk1"/>
                </a:solidFill>
              </a:defRPr>
            </a:lvl1pPr>
            <a:lvl2pPr marL="286349" lvl="1" indent="0" rtl="0">
              <a:buNone/>
              <a:defRPr>
                <a:solidFill>
                  <a:schemeClr val="dk1"/>
                </a:solidFill>
              </a:defRPr>
            </a:lvl2pPr>
            <a:lvl3pPr marL="286349" lvl="2" indent="0" rtl="0">
              <a:buNone/>
              <a:defRPr>
                <a:solidFill>
                  <a:schemeClr val="dk1"/>
                </a:solidFill>
              </a:defRPr>
            </a:lvl3pPr>
            <a:lvl4pPr marL="286349" lvl="3" indent="0" rtl="0">
              <a:buNone/>
              <a:defRPr>
                <a:solidFill>
                  <a:schemeClr val="dk1"/>
                </a:solidFill>
              </a:defRPr>
            </a:lvl4pPr>
            <a:lvl5pPr marL="286349" lvl="4" indent="0" rtl="0">
              <a:buNone/>
              <a:defRPr>
                <a:solidFill>
                  <a:schemeClr val="dk1"/>
                </a:solidFill>
              </a:defRPr>
            </a:lvl5pPr>
            <a:lvl6pPr marL="286349" lvl="5" indent="0" rtl="0">
              <a:buNone/>
              <a:defRPr>
                <a:solidFill>
                  <a:schemeClr val="dk1"/>
                </a:solidFill>
              </a:defRPr>
            </a:lvl6pPr>
            <a:lvl7pPr marL="286349" lvl="6" indent="0" rtl="0">
              <a:buNone/>
              <a:defRPr>
                <a:solidFill>
                  <a:schemeClr val="dk1"/>
                </a:solidFill>
              </a:defRPr>
            </a:lvl7pPr>
            <a:lvl8pPr marL="286349" lvl="7" indent="0" rtl="0">
              <a:buNone/>
              <a:defRPr>
                <a:solidFill>
                  <a:schemeClr val="dk1"/>
                </a:solidFill>
              </a:defRPr>
            </a:lvl8pPr>
            <a:lvl9pPr marL="286349" lvl="8" indent="0" rtl="0">
              <a:buNone/>
              <a:defRPr>
                <a:solidFill>
                  <a:schemeClr val="dk1"/>
                </a:solidFill>
              </a:defRPr>
            </a:lvl9pPr>
          </a:lstStyle>
          <a:p>
            <a:pPr marL="286349"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8710961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8. Big point" preserve="1" userDrawn="1">
  <p:cSld name="1_18. Big point">
    <p:spTree>
      <p:nvGrpSpPr>
        <p:cNvPr id="1" name="Shape 76"/>
        <p:cNvGrpSpPr/>
        <p:nvPr/>
      </p:nvGrpSpPr>
      <p:grpSpPr>
        <a:xfrm>
          <a:off x="0" y="0"/>
          <a:ext cx="0" cy="0"/>
          <a:chOff x="0" y="0"/>
          <a:chExt cx="0" cy="0"/>
        </a:xfrm>
      </p:grpSpPr>
      <p:sp>
        <p:nvSpPr>
          <p:cNvPr id="77" name="Google Shape;77;p11">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B44174D8-78DD-A5E8-C56A-9A81CA3C1C00}"/>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79" name="Google Shape;79;p11">
            <a:extLst>
              <a:ext uri="{C183D7F6-B498-43B3-948B-1728B52AA6E4}">
                <adec:decorative xmlns:adec="http://schemas.microsoft.com/office/drawing/2017/decorative" val="1"/>
              </a:ext>
            </a:extLst>
          </p:cNvPr>
          <p:cNvSpPr/>
          <p:nvPr/>
        </p:nvSpPr>
        <p:spPr>
          <a:xfrm>
            <a:off x="501450" y="980500"/>
            <a:ext cx="3154500" cy="3154500"/>
          </a:xfrm>
          <a:prstGeom prst="ellipse">
            <a:avLst/>
          </a:prstGeom>
          <a:solidFill>
            <a:srgbClr val="FF96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EF9B53FD-603A-AED7-C5A0-5EC9F63D8070}"/>
              </a:ext>
            </a:extLst>
          </p:cNvPr>
          <p:cNvSpPr>
            <a:spLocks noGrp="1"/>
          </p:cNvSpPr>
          <p:nvPr>
            <p:ph type="body" sz="quarter" idx="15" hasCustomPrompt="1"/>
          </p:nvPr>
        </p:nvSpPr>
        <p:spPr>
          <a:xfrm>
            <a:off x="501450" y="1504700"/>
            <a:ext cx="3154500" cy="1964125"/>
          </a:xfrm>
        </p:spPr>
        <p:txBody>
          <a:bodyPr>
            <a:normAutofit/>
          </a:bodyPr>
          <a:lstStyle>
            <a:lvl1pPr marL="76200" indent="0" algn="ctr">
              <a:buNone/>
              <a:defRPr sz="9300" b="1" i="0">
                <a:latin typeface="Source Sans Pro Black" panose="020B0503030403020204" pitchFamily="34" charset="0"/>
              </a:defRPr>
            </a:lvl1pPr>
          </a:lstStyle>
          <a:p>
            <a:pPr lvl="0"/>
            <a:r>
              <a:rPr lang="en-GB" dirty="0"/>
              <a:t>xx%</a:t>
            </a:r>
          </a:p>
        </p:txBody>
      </p:sp>
      <p:sp>
        <p:nvSpPr>
          <p:cNvPr id="4" name="Text Placeholder 3">
            <a:extLst>
              <a:ext uri="{FF2B5EF4-FFF2-40B4-BE49-F238E27FC236}">
                <a16:creationId xmlns:a16="http://schemas.microsoft.com/office/drawing/2014/main" id="{216FCD12-1A84-6208-34E5-FD24E18221C6}"/>
              </a:ext>
            </a:extLst>
          </p:cNvPr>
          <p:cNvSpPr>
            <a:spLocks noGrp="1"/>
          </p:cNvSpPr>
          <p:nvPr>
            <p:ph type="body" sz="quarter" idx="14" hasCustomPrompt="1"/>
          </p:nvPr>
        </p:nvSpPr>
        <p:spPr>
          <a:xfrm>
            <a:off x="4191000" y="1127125"/>
            <a:ext cx="4705350" cy="3008313"/>
          </a:xfrm>
        </p:spPr>
        <p:txBody>
          <a:bodyPr/>
          <a:lstStyle>
            <a:lvl1pPr marL="76200" indent="0">
              <a:buNone/>
              <a:defRPr/>
            </a:lvl1pPr>
          </a:lstStyle>
          <a:p>
            <a:pPr lvl="0"/>
            <a:r>
              <a:rPr lang="en-US" dirty="0"/>
              <a:t>Add text</a:t>
            </a:r>
            <a:endParaRPr lang="en-GB" dirty="0"/>
          </a:p>
        </p:txBody>
      </p:sp>
      <p:cxnSp>
        <p:nvCxnSpPr>
          <p:cNvPr id="80" name="Google Shape;80;p11">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81" name="Google Shape;81;p11"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84" name="Google Shape;84;p11"/>
          <p:cNvSpPr txBox="1"/>
          <p:nvPr/>
        </p:nvSpPr>
        <p:spPr>
          <a:xfrm>
            <a:off x="8551876" y="4791600"/>
            <a:ext cx="4692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sz="1000">
                <a:solidFill>
                  <a:srgbClr val="440099"/>
                </a:solidFill>
              </a:rPr>
              <a:t>‹#›</a:t>
            </a:fld>
            <a:endParaRPr sz="1000">
              <a:solidFill>
                <a:srgbClr val="440099"/>
              </a:solidFill>
            </a:endParaRPr>
          </a:p>
        </p:txBody>
      </p:sp>
    </p:spTree>
    <p:extLst>
      <p:ext uri="{BB962C8B-B14F-4D97-AF65-F5344CB8AC3E}">
        <p14:creationId xmlns:p14="http://schemas.microsoft.com/office/powerpoint/2010/main" val="20070587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9. Big stat" preserve="1" userDrawn="1">
  <p:cSld name="1_19. Big stat">
    <p:spTree>
      <p:nvGrpSpPr>
        <p:cNvPr id="1" name="Shape 85"/>
        <p:cNvGrpSpPr/>
        <p:nvPr/>
      </p:nvGrpSpPr>
      <p:grpSpPr>
        <a:xfrm>
          <a:off x="0" y="0"/>
          <a:ext cx="0" cy="0"/>
          <a:chOff x="0" y="0"/>
          <a:chExt cx="0" cy="0"/>
        </a:xfrm>
      </p:grpSpPr>
      <p:sp>
        <p:nvSpPr>
          <p:cNvPr id="88" name="Google Shape;88;p12">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4" name="Title 1">
            <a:extLst>
              <a:ext uri="{FF2B5EF4-FFF2-40B4-BE49-F238E27FC236}">
                <a16:creationId xmlns:a16="http://schemas.microsoft.com/office/drawing/2014/main" id="{460215E7-B230-E57E-1907-459EA70B89C5}"/>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cxnSp>
        <p:nvCxnSpPr>
          <p:cNvPr id="89" name="Google Shape;89;p12"/>
          <p:cNvCxnSpPr/>
          <p:nvPr/>
        </p:nvCxnSpPr>
        <p:spPr>
          <a:xfrm>
            <a:off x="1425975" y="5029200"/>
            <a:ext cx="7125900" cy="0"/>
          </a:xfrm>
          <a:prstGeom prst="straightConnector1">
            <a:avLst/>
          </a:prstGeom>
          <a:noFill/>
          <a:ln w="9525" cap="flat" cmpd="sng">
            <a:solidFill>
              <a:srgbClr val="440099"/>
            </a:solidFill>
            <a:prstDash val="solid"/>
            <a:round/>
            <a:headEnd type="none" w="med" len="med"/>
            <a:tailEnd type="none" w="med" len="med"/>
          </a:ln>
        </p:spPr>
      </p:cxnSp>
      <p:sp>
        <p:nvSpPr>
          <p:cNvPr id="86" name="Google Shape;86;p12">
            <a:extLst>
              <a:ext uri="{C183D7F6-B498-43B3-948B-1728B52AA6E4}">
                <adec:decorative xmlns:adec="http://schemas.microsoft.com/office/drawing/2017/decorative" val="1"/>
              </a:ext>
            </a:extLst>
          </p:cNvPr>
          <p:cNvSpPr/>
          <p:nvPr/>
        </p:nvSpPr>
        <p:spPr>
          <a:xfrm>
            <a:off x="2863650" y="980500"/>
            <a:ext cx="3154500" cy="3154500"/>
          </a:xfrm>
          <a:prstGeom prst="ellipse">
            <a:avLst/>
          </a:prstGeom>
          <a:solidFill>
            <a:srgbClr val="DAA8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5">
            <a:extLst>
              <a:ext uri="{FF2B5EF4-FFF2-40B4-BE49-F238E27FC236}">
                <a16:creationId xmlns:a16="http://schemas.microsoft.com/office/drawing/2014/main" id="{10763041-7B53-6CBD-0EB7-64BC2AA64F8D}"/>
              </a:ext>
            </a:extLst>
          </p:cNvPr>
          <p:cNvSpPr>
            <a:spLocks noGrp="1"/>
          </p:cNvSpPr>
          <p:nvPr>
            <p:ph type="body" sz="quarter" idx="15" hasCustomPrompt="1"/>
          </p:nvPr>
        </p:nvSpPr>
        <p:spPr>
          <a:xfrm>
            <a:off x="2863650" y="1504700"/>
            <a:ext cx="3154500" cy="1964125"/>
          </a:xfrm>
        </p:spPr>
        <p:txBody>
          <a:bodyPr>
            <a:normAutofit/>
          </a:bodyPr>
          <a:lstStyle>
            <a:lvl1pPr marL="76200" indent="0" algn="ctr">
              <a:buNone/>
              <a:defRPr sz="9300" b="1" i="0">
                <a:latin typeface="Source Sans Pro Black" panose="020B0503030403020204" pitchFamily="34" charset="0"/>
              </a:defRPr>
            </a:lvl1pPr>
          </a:lstStyle>
          <a:p>
            <a:pPr lvl="0"/>
            <a:r>
              <a:rPr lang="en-GB" dirty="0"/>
              <a:t>xx%</a:t>
            </a:r>
          </a:p>
        </p:txBody>
      </p:sp>
      <p:sp>
        <p:nvSpPr>
          <p:cNvPr id="94" name="Google Shape;94;p12"/>
          <p:cNvSpPr txBox="1">
            <a:spLocks noGrp="1"/>
          </p:cNvSpPr>
          <p:nvPr>
            <p:ph type="body" idx="1"/>
          </p:nvPr>
        </p:nvSpPr>
        <p:spPr>
          <a:xfrm>
            <a:off x="274600" y="4095988"/>
            <a:ext cx="8520600" cy="467100"/>
          </a:xfrm>
          <a:prstGeom prst="rect">
            <a:avLst/>
          </a:prstGeom>
        </p:spPr>
        <p:txBody>
          <a:bodyPr spcFirstLastPara="1" wrap="square" lIns="91425" tIns="91425" rIns="91425" bIns="91425" anchor="t" anchorCtr="0">
            <a:normAutofit/>
          </a:bodyPr>
          <a:lstStyle>
            <a:lvl1pPr marL="76200" lvl="0" indent="0" algn="ctr" rtl="0">
              <a:spcBef>
                <a:spcPts val="0"/>
              </a:spcBef>
              <a:spcAft>
                <a:spcPts val="0"/>
              </a:spcAft>
              <a:buClr>
                <a:srgbClr val="2B353E"/>
              </a:buClr>
              <a:buSzPts val="2400"/>
              <a:buNone/>
              <a:defRPr>
                <a:solidFill>
                  <a:srgbClr val="2B353E"/>
                </a:solidFill>
              </a:defRPr>
            </a:lvl1pPr>
            <a:lvl2pPr marL="914400" lvl="1" indent="-381000" algn="ctr" rtl="0">
              <a:spcBef>
                <a:spcPts val="0"/>
              </a:spcBef>
              <a:spcAft>
                <a:spcPts val="0"/>
              </a:spcAft>
              <a:buSzPts val="2400"/>
              <a:buChar char="○"/>
              <a:defRPr/>
            </a:lvl2pPr>
            <a:lvl3pPr marL="1371600" lvl="2" indent="-381000" algn="ctr" rtl="0">
              <a:spcBef>
                <a:spcPts val="0"/>
              </a:spcBef>
              <a:spcAft>
                <a:spcPts val="0"/>
              </a:spcAft>
              <a:buSzPts val="2400"/>
              <a:buChar char="■"/>
              <a:defRPr/>
            </a:lvl3pPr>
            <a:lvl4pPr marL="1828800" lvl="3" indent="-381000" algn="ctr" rtl="0">
              <a:spcBef>
                <a:spcPts val="0"/>
              </a:spcBef>
              <a:spcAft>
                <a:spcPts val="0"/>
              </a:spcAft>
              <a:buSzPts val="2400"/>
              <a:buChar char="●"/>
              <a:defRPr/>
            </a:lvl4pPr>
            <a:lvl5pPr marL="2286000" lvl="4" indent="-381000" algn="ctr" rtl="0">
              <a:spcBef>
                <a:spcPts val="0"/>
              </a:spcBef>
              <a:spcAft>
                <a:spcPts val="0"/>
              </a:spcAft>
              <a:buSzPts val="2400"/>
              <a:buChar char="○"/>
              <a:defRPr/>
            </a:lvl5pPr>
            <a:lvl6pPr marL="2743200" lvl="5" indent="-381000" algn="ctr" rtl="0">
              <a:spcBef>
                <a:spcPts val="0"/>
              </a:spcBef>
              <a:spcAft>
                <a:spcPts val="0"/>
              </a:spcAft>
              <a:buSzPts val="2400"/>
              <a:buChar char="■"/>
              <a:defRPr/>
            </a:lvl6pPr>
            <a:lvl7pPr marL="3200400" lvl="6" indent="-381000" algn="ctr" rtl="0">
              <a:spcBef>
                <a:spcPts val="0"/>
              </a:spcBef>
              <a:spcAft>
                <a:spcPts val="0"/>
              </a:spcAft>
              <a:buSzPts val="2400"/>
              <a:buChar char="●"/>
              <a:defRPr/>
            </a:lvl7pPr>
            <a:lvl8pPr marL="3657600" lvl="7" indent="-381000" algn="ctr" rtl="0">
              <a:spcBef>
                <a:spcPts val="0"/>
              </a:spcBef>
              <a:spcAft>
                <a:spcPts val="0"/>
              </a:spcAft>
              <a:buSzPts val="2400"/>
              <a:buChar char="○"/>
              <a:defRPr/>
            </a:lvl8pPr>
            <a:lvl9pPr marL="4114800" lvl="8" indent="-381000" algn="ctr" rtl="0">
              <a:spcBef>
                <a:spcPts val="0"/>
              </a:spcBef>
              <a:spcAft>
                <a:spcPts val="0"/>
              </a:spcAft>
              <a:buSzPts val="2400"/>
              <a:buChar char="■"/>
              <a:defRPr/>
            </a:lvl9pPr>
          </a:lstStyle>
          <a:p>
            <a:pPr lvl="0"/>
            <a:r>
              <a:rPr lang="en-GB"/>
              <a:t>Click to edit Master text styles</a:t>
            </a:r>
          </a:p>
        </p:txBody>
      </p:sp>
      <p:pic>
        <p:nvPicPr>
          <p:cNvPr id="90" name="Google Shape;90;p12"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91" name="Google Shape;91;p12"/>
          <p:cNvSpPr txBox="1"/>
          <p:nvPr/>
        </p:nvSpPr>
        <p:spPr>
          <a:xfrm>
            <a:off x="8551876" y="4791600"/>
            <a:ext cx="4692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sz="1000">
                <a:solidFill>
                  <a:srgbClr val="440099"/>
                </a:solidFill>
              </a:rPr>
              <a:t>‹#›</a:t>
            </a:fld>
            <a:endParaRPr sz="1000">
              <a:solidFill>
                <a:srgbClr val="440099"/>
              </a:solidFill>
            </a:endParaRPr>
          </a:p>
        </p:txBody>
      </p:sp>
      <p:cxnSp>
        <p:nvCxnSpPr>
          <p:cNvPr id="95" name="Google Shape;95;p12">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87" name="Google Shape;87;p12"/>
          <p:cNvSpPr txBo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p>
            <a:pPr marL="0" lvl="0" indent="0" algn="ctr" rtl="0">
              <a:lnSpc>
                <a:spcPct val="115000"/>
              </a:lnSpc>
              <a:spcBef>
                <a:spcPts val="0"/>
              </a:spcBef>
              <a:spcAft>
                <a:spcPts val="1200"/>
              </a:spcAft>
              <a:buNone/>
            </a:pPr>
            <a:endParaRPr sz="2400">
              <a:solidFill>
                <a:srgbClr val="131E29"/>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484027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 Title slide (Firth Court)" preserve="1" userDrawn="1">
  <p:cSld name="1_2. Title slide (Firth Court)">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16"/>
        <p:cNvGrpSpPr/>
        <p:nvPr/>
      </p:nvGrpSpPr>
      <p:grpSpPr>
        <a:xfrm>
          <a:off x="0" y="0"/>
          <a:ext cx="0" cy="0"/>
          <a:chOff x="0" y="0"/>
          <a:chExt cx="0" cy="0"/>
        </a:xfrm>
      </p:grpSpPr>
      <p:pic>
        <p:nvPicPr>
          <p:cNvPr id="21" name="Google Shape;21;p3"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D7C50476-2DAE-54A9-987A-6F6C68657462}"/>
              </a:ext>
            </a:extLst>
          </p:cNvPr>
          <p:cNvSpPr>
            <a:spLocks noGrp="1"/>
          </p:cNvSpPr>
          <p:nvPr>
            <p:ph type="title" hasCustomPrompt="1"/>
          </p:nvPr>
        </p:nvSpPr>
        <p:spPr>
          <a:xfrm>
            <a:off x="165100" y="1203402"/>
            <a:ext cx="5455115"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4" name="Text Placeholder 4">
            <a:extLst>
              <a:ext uri="{FF2B5EF4-FFF2-40B4-BE49-F238E27FC236}">
                <a16:creationId xmlns:a16="http://schemas.microsoft.com/office/drawing/2014/main" id="{A4779CA3-4592-A9C8-A096-0A1F7E913AF3}"/>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5" name="Text Placeholder 6">
            <a:extLst>
              <a:ext uri="{FF2B5EF4-FFF2-40B4-BE49-F238E27FC236}">
                <a16:creationId xmlns:a16="http://schemas.microsoft.com/office/drawing/2014/main" id="{A83969EB-C48F-B1FE-69B1-94FB6B475E7E}"/>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6" name="Text Placeholder 6">
            <a:extLst>
              <a:ext uri="{FF2B5EF4-FFF2-40B4-BE49-F238E27FC236}">
                <a16:creationId xmlns:a16="http://schemas.microsoft.com/office/drawing/2014/main" id="{4A71FB3B-2B45-DBB5-A006-62C97FC32D18}"/>
              </a:ext>
            </a:extLst>
          </p:cNvPr>
          <p:cNvSpPr>
            <a:spLocks noGrp="1"/>
          </p:cNvSpPr>
          <p:nvPr>
            <p:ph type="body" sz="quarter" idx="13" hasCustomPrompt="1"/>
          </p:nvPr>
        </p:nvSpPr>
        <p:spPr>
          <a:xfrm>
            <a:off x="3232150" y="4470400"/>
            <a:ext cx="15113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20" name="Google Shape;20;p3"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1332864189"/>
      </p:ext>
    </p:extLst>
  </p:cSld>
  <p:clrMapOvr>
    <a:masterClrMapping/>
  </p:clrMapOvr>
  <p:extLst>
    <p:ext uri="{DCECCB84-F9BA-43D5-87BE-67443E8EF086}">
      <p15:sldGuideLst xmlns:p15="http://schemas.microsoft.com/office/powerpoint/2012/main">
        <p15:guide id="1" pos="81">
          <p15:clr>
            <a:srgbClr val="FA7B17"/>
          </p15:clr>
        </p15:guide>
        <p15:guide id="2" orient="horz" pos="1744">
          <p15:clr>
            <a:srgbClr val="FA7B17"/>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0. Title and two columns" preserve="1" userDrawn="1">
  <p:cSld name="1_20. Title and two columns">
    <p:spTree>
      <p:nvGrpSpPr>
        <p:cNvPr id="1" name="Shape 167"/>
        <p:cNvGrpSpPr/>
        <p:nvPr/>
      </p:nvGrpSpPr>
      <p:grpSpPr>
        <a:xfrm>
          <a:off x="0" y="0"/>
          <a:ext cx="0" cy="0"/>
          <a:chOff x="0" y="0"/>
          <a:chExt cx="0" cy="0"/>
        </a:xfrm>
      </p:grpSpPr>
      <p:sp>
        <p:nvSpPr>
          <p:cNvPr id="6" name="Google Shape;88;p12">
            <a:extLst>
              <a:ext uri="{FF2B5EF4-FFF2-40B4-BE49-F238E27FC236}">
                <a16:creationId xmlns:a16="http://schemas.microsoft.com/office/drawing/2014/main" id="{9DEB9D7A-CADD-B067-7660-0D2685B76CAC}"/>
              </a:ext>
              <a:ext uri="{C183D7F6-B498-43B3-948B-1728B52AA6E4}">
                <adec:decorative xmlns:adec="http://schemas.microsoft.com/office/drawing/2017/decorative" val="1"/>
              </a:ext>
            </a:extLst>
          </p:cNvPr>
          <p:cNvSpPr txBox="1"/>
          <p:nvPr userDrawn="1"/>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2A82A5AE-10B1-383B-3C4D-40FC7DCA9FAD}"/>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4" name="Text Placeholder 3">
            <a:extLst>
              <a:ext uri="{FF2B5EF4-FFF2-40B4-BE49-F238E27FC236}">
                <a16:creationId xmlns:a16="http://schemas.microsoft.com/office/drawing/2014/main" id="{5CD52B2F-784E-617F-BD39-92009EB7029A}"/>
              </a:ext>
            </a:extLst>
          </p:cNvPr>
          <p:cNvSpPr>
            <a:spLocks noGrp="1"/>
          </p:cNvSpPr>
          <p:nvPr>
            <p:ph type="body" sz="quarter" idx="14" hasCustomPrompt="1"/>
          </p:nvPr>
        </p:nvSpPr>
        <p:spPr>
          <a:xfrm>
            <a:off x="299000" y="1000125"/>
            <a:ext cx="3999950" cy="3540125"/>
          </a:xfrm>
        </p:spPr>
        <p:txBody>
          <a:bodyPr/>
          <a:lstStyle>
            <a:lvl1pPr marL="76200" indent="0">
              <a:buNone/>
              <a:defRPr/>
            </a:lvl1pPr>
          </a:lstStyle>
          <a:p>
            <a:pPr lvl="0"/>
            <a:r>
              <a:rPr lang="en-US" dirty="0"/>
              <a:t>Add text</a:t>
            </a:r>
            <a:endParaRPr lang="en-GB" dirty="0"/>
          </a:p>
        </p:txBody>
      </p:sp>
      <p:sp>
        <p:nvSpPr>
          <p:cNvPr id="5" name="Text Placeholder 3">
            <a:extLst>
              <a:ext uri="{FF2B5EF4-FFF2-40B4-BE49-F238E27FC236}">
                <a16:creationId xmlns:a16="http://schemas.microsoft.com/office/drawing/2014/main" id="{FA766E2F-9C15-729D-9882-5E9E4915C8F4}"/>
              </a:ext>
            </a:extLst>
          </p:cNvPr>
          <p:cNvSpPr>
            <a:spLocks noGrp="1"/>
          </p:cNvSpPr>
          <p:nvPr>
            <p:ph type="body" sz="quarter" idx="15" hasCustomPrompt="1"/>
          </p:nvPr>
        </p:nvSpPr>
        <p:spPr>
          <a:xfrm>
            <a:off x="4826550" y="1000125"/>
            <a:ext cx="3999950" cy="3540125"/>
          </a:xfrm>
        </p:spPr>
        <p:txBody>
          <a:bodyPr/>
          <a:lstStyle>
            <a:lvl1pPr marL="76200" indent="0">
              <a:buNone/>
              <a:defRPr/>
            </a:lvl1pPr>
          </a:lstStyle>
          <a:p>
            <a:pPr lvl="0"/>
            <a:r>
              <a:rPr lang="en-US" dirty="0"/>
              <a:t>Add text</a:t>
            </a:r>
            <a:endParaRPr lang="en-GB" dirty="0"/>
          </a:p>
        </p:txBody>
      </p:sp>
      <p:cxnSp>
        <p:nvCxnSpPr>
          <p:cNvPr id="170" name="Google Shape;170;p23">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71" name="Google Shape;171;p23" descr="The University of Sheffield logo"/>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74" name="Google Shape;174;p23"/>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7252978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1. Title and three columns" preserve="1" userDrawn="1">
  <p:cSld name="1_21. Title and three columns">
    <p:spTree>
      <p:nvGrpSpPr>
        <p:cNvPr id="1" name="Shape 175"/>
        <p:cNvGrpSpPr/>
        <p:nvPr/>
      </p:nvGrpSpPr>
      <p:grpSpPr>
        <a:xfrm>
          <a:off x="0" y="0"/>
          <a:ext cx="0" cy="0"/>
          <a:chOff x="0" y="0"/>
          <a:chExt cx="0" cy="0"/>
        </a:xfrm>
      </p:grpSpPr>
      <p:sp>
        <p:nvSpPr>
          <p:cNvPr id="176" name="Google Shape;176;p24">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6" name="Title 1">
            <a:extLst>
              <a:ext uri="{FF2B5EF4-FFF2-40B4-BE49-F238E27FC236}">
                <a16:creationId xmlns:a16="http://schemas.microsoft.com/office/drawing/2014/main" id="{58D1F4AB-1E2A-9F8B-9FC4-67EBD7917E63}"/>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3" name="Text Placeholder 3">
            <a:extLst>
              <a:ext uri="{FF2B5EF4-FFF2-40B4-BE49-F238E27FC236}">
                <a16:creationId xmlns:a16="http://schemas.microsoft.com/office/drawing/2014/main" id="{F215C12D-3A55-D9E5-E6E8-22C4F01C5F55}"/>
              </a:ext>
            </a:extLst>
          </p:cNvPr>
          <p:cNvSpPr>
            <a:spLocks noGrp="1"/>
          </p:cNvSpPr>
          <p:nvPr>
            <p:ph type="body" sz="quarter" idx="14" hasCustomPrompt="1"/>
          </p:nvPr>
        </p:nvSpPr>
        <p:spPr>
          <a:xfrm>
            <a:off x="349800" y="1020224"/>
            <a:ext cx="2441100" cy="3540600"/>
          </a:xfrm>
        </p:spPr>
        <p:txBody>
          <a:bodyPr/>
          <a:lstStyle>
            <a:lvl1pPr marL="76200" indent="0">
              <a:buNone/>
              <a:defRPr/>
            </a:lvl1pPr>
          </a:lstStyle>
          <a:p>
            <a:pPr lvl="0"/>
            <a:r>
              <a:rPr lang="en-US" dirty="0"/>
              <a:t>Add text</a:t>
            </a:r>
            <a:endParaRPr lang="en-GB" dirty="0"/>
          </a:p>
        </p:txBody>
      </p:sp>
      <p:sp>
        <p:nvSpPr>
          <p:cNvPr id="4" name="Text Placeholder 3">
            <a:extLst>
              <a:ext uri="{FF2B5EF4-FFF2-40B4-BE49-F238E27FC236}">
                <a16:creationId xmlns:a16="http://schemas.microsoft.com/office/drawing/2014/main" id="{B2CBBD02-3F6C-48DD-9185-9655FDD73F60}"/>
              </a:ext>
            </a:extLst>
          </p:cNvPr>
          <p:cNvSpPr>
            <a:spLocks noGrp="1"/>
          </p:cNvSpPr>
          <p:nvPr>
            <p:ph type="body" sz="quarter" idx="15" hasCustomPrompt="1"/>
          </p:nvPr>
        </p:nvSpPr>
        <p:spPr>
          <a:xfrm>
            <a:off x="3347000" y="1020224"/>
            <a:ext cx="2441100" cy="3540600"/>
          </a:xfrm>
        </p:spPr>
        <p:txBody>
          <a:bodyPr/>
          <a:lstStyle>
            <a:lvl1pPr marL="76200" indent="0">
              <a:buNone/>
              <a:defRPr/>
            </a:lvl1pPr>
          </a:lstStyle>
          <a:p>
            <a:pPr lvl="0"/>
            <a:r>
              <a:rPr lang="en-US" dirty="0"/>
              <a:t>Add text</a:t>
            </a:r>
            <a:endParaRPr lang="en-GB" dirty="0"/>
          </a:p>
        </p:txBody>
      </p:sp>
      <p:sp>
        <p:nvSpPr>
          <p:cNvPr id="5" name="Text Placeholder 3">
            <a:extLst>
              <a:ext uri="{FF2B5EF4-FFF2-40B4-BE49-F238E27FC236}">
                <a16:creationId xmlns:a16="http://schemas.microsoft.com/office/drawing/2014/main" id="{6E3238B3-AE07-5397-CD24-9BA57200C401}"/>
              </a:ext>
            </a:extLst>
          </p:cNvPr>
          <p:cNvSpPr>
            <a:spLocks noGrp="1"/>
          </p:cNvSpPr>
          <p:nvPr>
            <p:ph type="body" sz="quarter" idx="16" hasCustomPrompt="1"/>
          </p:nvPr>
        </p:nvSpPr>
        <p:spPr>
          <a:xfrm>
            <a:off x="6337850" y="1020224"/>
            <a:ext cx="2441100" cy="3540600"/>
          </a:xfrm>
        </p:spPr>
        <p:txBody>
          <a:bodyPr/>
          <a:lstStyle>
            <a:lvl1pPr marL="76200" indent="0">
              <a:buNone/>
              <a:defRPr/>
            </a:lvl1pPr>
          </a:lstStyle>
          <a:p>
            <a:pPr lvl="0"/>
            <a:r>
              <a:rPr lang="en-US" dirty="0"/>
              <a:t>Add text</a:t>
            </a:r>
            <a:endParaRPr lang="en-GB" dirty="0"/>
          </a:p>
        </p:txBody>
      </p:sp>
      <p:pic>
        <p:nvPicPr>
          <p:cNvPr id="181" name="Google Shape;181;p24"/>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cxnSp>
        <p:nvCxnSpPr>
          <p:cNvPr id="182" name="Google Shape;182;p24">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83" name="Google Shape;183;p24" descr="The University of Sheffield logo"/>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84" name="Google Shape;184;p2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1169677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2. Blank" preserve="1">
  <p:cSld name="1_22. Blank">
    <p:spTree>
      <p:nvGrpSpPr>
        <p:cNvPr id="1" name="Shape 118"/>
        <p:cNvGrpSpPr/>
        <p:nvPr/>
      </p:nvGrpSpPr>
      <p:grpSpPr>
        <a:xfrm>
          <a:off x="0" y="0"/>
          <a:ext cx="0" cy="0"/>
          <a:chOff x="0" y="0"/>
          <a:chExt cx="0" cy="0"/>
        </a:xfrm>
      </p:grpSpPr>
      <p:sp>
        <p:nvSpPr>
          <p:cNvPr id="119" name="Google Shape;119;p16"/>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1820854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3. Final slide" preserve="1" userDrawn="1">
  <p:cSld name="1_23. Final slide">
    <p:spTree>
      <p:nvGrpSpPr>
        <p:cNvPr id="1" name="Shape 127"/>
        <p:cNvGrpSpPr/>
        <p:nvPr/>
      </p:nvGrpSpPr>
      <p:grpSpPr>
        <a:xfrm>
          <a:off x="0" y="0"/>
          <a:ext cx="0" cy="0"/>
          <a:chOff x="0" y="0"/>
          <a:chExt cx="0" cy="0"/>
        </a:xfrm>
      </p:grpSpPr>
      <p:pic>
        <p:nvPicPr>
          <p:cNvPr id="128" name="Google Shape;128;p18"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29" name="Google Shape;129;p18">
            <a:extLst>
              <a:ext uri="{C183D7F6-B498-43B3-948B-1728B52AA6E4}">
                <adec:decorative xmlns:adec="http://schemas.microsoft.com/office/drawing/2017/decorative" val="1"/>
              </a:ext>
            </a:extLst>
          </p:cNvPr>
          <p:cNvSpPr/>
          <p:nvPr/>
        </p:nvSpPr>
        <p:spPr>
          <a:xfrm>
            <a:off x="361800" y="303925"/>
            <a:ext cx="8016900" cy="3914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a:extLst>
              <a:ext uri="{C183D7F6-B498-43B3-948B-1728B52AA6E4}">
                <adec:decorative xmlns:adec="http://schemas.microsoft.com/office/drawing/2017/decorative" val="1"/>
              </a:ext>
            </a:extLst>
          </p:cNvPr>
          <p:cNvSpPr/>
          <p:nvPr/>
        </p:nvSpPr>
        <p:spPr>
          <a:xfrm>
            <a:off x="534929" y="513475"/>
            <a:ext cx="8016900" cy="39147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Title 2">
            <a:extLst>
              <a:ext uri="{FF2B5EF4-FFF2-40B4-BE49-F238E27FC236}">
                <a16:creationId xmlns:a16="http://schemas.microsoft.com/office/drawing/2014/main" id="{21E40814-2910-535D-ED7C-F6D44A01518D}"/>
              </a:ext>
            </a:extLst>
          </p:cNvPr>
          <p:cNvSpPr>
            <a:spLocks noGrp="1"/>
          </p:cNvSpPr>
          <p:nvPr>
            <p:ph type="title" hasCustomPrompt="1"/>
          </p:nvPr>
        </p:nvSpPr>
        <p:spPr>
          <a:xfrm>
            <a:off x="742950" y="1108784"/>
            <a:ext cx="4664150" cy="2139349"/>
          </a:xfrm>
        </p:spPr>
        <p:txBody>
          <a:bodyPr>
            <a:noAutofit/>
          </a:bodyPr>
          <a:lstStyle>
            <a:lvl1pPr>
              <a:defRPr sz="6000" b="1" i="0">
                <a:solidFill>
                  <a:schemeClr val="tx2"/>
                </a:solidFill>
                <a:latin typeface="Source Sans Pro Black" panose="020B0503030403020204" pitchFamily="34" charset="0"/>
              </a:defRPr>
            </a:lvl1pPr>
          </a:lstStyle>
          <a:p>
            <a:r>
              <a:rPr lang="en-GB" dirty="0"/>
              <a:t>Add title</a:t>
            </a:r>
            <a:endParaRPr lang="en-US" dirty="0"/>
          </a:p>
        </p:txBody>
      </p:sp>
      <p:cxnSp>
        <p:nvCxnSpPr>
          <p:cNvPr id="133" name="Google Shape;133;p18">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4" name="Text Placeholder 3">
            <a:extLst>
              <a:ext uri="{FF2B5EF4-FFF2-40B4-BE49-F238E27FC236}">
                <a16:creationId xmlns:a16="http://schemas.microsoft.com/office/drawing/2014/main" id="{8201B4CE-39F1-B584-CE3F-3551ED191286}"/>
              </a:ext>
            </a:extLst>
          </p:cNvPr>
          <p:cNvSpPr>
            <a:spLocks noGrp="1"/>
          </p:cNvSpPr>
          <p:nvPr>
            <p:ph type="body" sz="quarter" idx="14" hasCustomPrompt="1"/>
          </p:nvPr>
        </p:nvSpPr>
        <p:spPr>
          <a:xfrm>
            <a:off x="742950" y="3390900"/>
            <a:ext cx="7415213" cy="604838"/>
          </a:xfrm>
        </p:spPr>
        <p:txBody>
          <a:bodyPr/>
          <a:lstStyle>
            <a:lvl1pPr marL="76200" indent="0">
              <a:buNone/>
              <a:defRPr>
                <a:solidFill>
                  <a:schemeClr val="tx2"/>
                </a:solidFill>
              </a:defRPr>
            </a:lvl1pPr>
          </a:lstStyle>
          <a:p>
            <a:pPr lvl="0"/>
            <a:r>
              <a:rPr lang="en-GB" dirty="0"/>
              <a:t>Add text</a:t>
            </a:r>
          </a:p>
        </p:txBody>
      </p:sp>
      <p:sp>
        <p:nvSpPr>
          <p:cNvPr id="134" name="Google Shape;134;p18"/>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6769707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956AD5-6B33-58DF-2D3D-8E21178F7448}"/>
              </a:ext>
            </a:extLst>
          </p:cNvPr>
          <p:cNvSpPr>
            <a:spLocks noGrp="1"/>
          </p:cNvSpPr>
          <p:nvPr>
            <p:ph type="dt" sz="half" idx="10"/>
          </p:nvPr>
        </p:nvSpPr>
        <p:spPr/>
        <p:txBody>
          <a:bodyPr/>
          <a:lstStyle/>
          <a:p>
            <a:fld id="{BDD51E50-E861-46E0-BDAE-BFF4B3BBB43B}" type="datetimeFigureOut">
              <a:rPr lang="en-GB" smtClean="0"/>
              <a:t>12/11/2024</a:t>
            </a:fld>
            <a:endParaRPr lang="en-GB"/>
          </a:p>
        </p:txBody>
      </p:sp>
      <p:sp>
        <p:nvSpPr>
          <p:cNvPr id="3" name="Footer Placeholder 2">
            <a:extLst>
              <a:ext uri="{FF2B5EF4-FFF2-40B4-BE49-F238E27FC236}">
                <a16:creationId xmlns:a16="http://schemas.microsoft.com/office/drawing/2014/main" id="{2FAC2251-505B-E097-531A-F9AB74F0BA9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96B8E4-E925-F52E-35A7-3960A464E54F}"/>
              </a:ext>
            </a:extLst>
          </p:cNvPr>
          <p:cNvSpPr>
            <a:spLocks noGrp="1"/>
          </p:cNvSpPr>
          <p:nvPr>
            <p:ph type="sldNum" sz="quarter" idx="12"/>
          </p:nvPr>
        </p:nvSpPr>
        <p:spPr/>
        <p:txBody>
          <a:bodyPr/>
          <a:lstStyle/>
          <a:p>
            <a:fld id="{9768694C-5A8E-4C68-9E0B-ABB157C53F45}" type="slidenum">
              <a:rPr lang="en-GB" smtClean="0"/>
              <a:t>‹#›</a:t>
            </a:fld>
            <a:endParaRPr lang="en-GB"/>
          </a:p>
        </p:txBody>
      </p:sp>
    </p:spTree>
    <p:extLst>
      <p:ext uri="{BB962C8B-B14F-4D97-AF65-F5344CB8AC3E}">
        <p14:creationId xmlns:p14="http://schemas.microsoft.com/office/powerpoint/2010/main" val="2104256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 Title slide (The Arts Tower)" preserve="1" userDrawn="1">
  <p:cSld name="1_3. Title slide (The Arts Tower)">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30"/>
        <p:cNvGrpSpPr/>
        <p:nvPr/>
      </p:nvGrpSpPr>
      <p:grpSpPr>
        <a:xfrm>
          <a:off x="0" y="0"/>
          <a:ext cx="0" cy="0"/>
          <a:chOff x="0" y="0"/>
          <a:chExt cx="0" cy="0"/>
        </a:xfrm>
      </p:grpSpPr>
      <p:pic>
        <p:nvPicPr>
          <p:cNvPr id="36" name="Google Shape;36;p5"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890256F7-35C1-996A-C17F-427B8356BCF5}"/>
              </a:ext>
            </a:extLst>
          </p:cNvPr>
          <p:cNvSpPr>
            <a:spLocks noGrp="1"/>
          </p:cNvSpPr>
          <p:nvPr>
            <p:ph type="title" hasCustomPrompt="1"/>
          </p:nvPr>
        </p:nvSpPr>
        <p:spPr>
          <a:xfrm>
            <a:off x="165101" y="1203402"/>
            <a:ext cx="5819388"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4" name="Text Placeholder 4">
            <a:extLst>
              <a:ext uri="{FF2B5EF4-FFF2-40B4-BE49-F238E27FC236}">
                <a16:creationId xmlns:a16="http://schemas.microsoft.com/office/drawing/2014/main" id="{A87354AE-A82D-F2B0-4915-FDFB4FB25BC8}"/>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5" name="Text Placeholder 6">
            <a:extLst>
              <a:ext uri="{FF2B5EF4-FFF2-40B4-BE49-F238E27FC236}">
                <a16:creationId xmlns:a16="http://schemas.microsoft.com/office/drawing/2014/main" id="{0C7C7F35-2CE7-DF54-3FA8-DB049B4BA362}"/>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6" name="Text Placeholder 6">
            <a:extLst>
              <a:ext uri="{FF2B5EF4-FFF2-40B4-BE49-F238E27FC236}">
                <a16:creationId xmlns:a16="http://schemas.microsoft.com/office/drawing/2014/main" id="{67706E11-160A-E52A-B62F-A3CD5AD5C843}"/>
              </a:ext>
            </a:extLst>
          </p:cNvPr>
          <p:cNvSpPr>
            <a:spLocks noGrp="1"/>
          </p:cNvSpPr>
          <p:nvPr>
            <p:ph type="body" sz="quarter" idx="13" hasCustomPrompt="1"/>
          </p:nvPr>
        </p:nvSpPr>
        <p:spPr>
          <a:xfrm>
            <a:off x="3232150" y="4470400"/>
            <a:ext cx="21717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35" name="Google Shape;35;p5"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9546476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 Overview/Introduction slide" preserve="1" userDrawn="1">
  <p:cSld name="1_4. Overview/Introduction slide">
    <p:spTree>
      <p:nvGrpSpPr>
        <p:cNvPr id="1" name="Shape 37"/>
        <p:cNvGrpSpPr/>
        <p:nvPr/>
      </p:nvGrpSpPr>
      <p:grpSpPr>
        <a:xfrm>
          <a:off x="0" y="0"/>
          <a:ext cx="0" cy="0"/>
          <a:chOff x="0" y="0"/>
          <a:chExt cx="0" cy="0"/>
        </a:xfrm>
      </p:grpSpPr>
      <p:pic>
        <p:nvPicPr>
          <p:cNvPr id="39" name="Google Shape;39;p6">
            <a:extLst>
              <a:ext uri="{C183D7F6-B498-43B3-948B-1728B52AA6E4}">
                <adec:decorative xmlns:adec="http://schemas.microsoft.com/office/drawing/2017/decorative" val="1"/>
              </a:ext>
            </a:extLst>
          </p:cNvPr>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67136" y="61300"/>
            <a:ext cx="8926090" cy="5020901"/>
          </a:xfrm>
          <a:prstGeom prst="rect">
            <a:avLst/>
          </a:prstGeom>
          <a:noFill/>
          <a:ln>
            <a:noFill/>
          </a:ln>
        </p:spPr>
      </p:pic>
      <p:sp>
        <p:nvSpPr>
          <p:cNvPr id="2" name="Title 1">
            <a:extLst>
              <a:ext uri="{FF2B5EF4-FFF2-40B4-BE49-F238E27FC236}">
                <a16:creationId xmlns:a16="http://schemas.microsoft.com/office/drawing/2014/main" id="{20C2008B-E28E-A0A1-4F85-E72D2E7E1F91}"/>
              </a:ext>
            </a:extLst>
          </p:cNvPr>
          <p:cNvSpPr>
            <a:spLocks noGrp="1"/>
          </p:cNvSpPr>
          <p:nvPr>
            <p:ph type="title" hasCustomPrompt="1"/>
          </p:nvPr>
        </p:nvSpPr>
        <p:spPr>
          <a:xfrm>
            <a:off x="5638800" y="112600"/>
            <a:ext cx="3062287" cy="572700"/>
          </a:xfrm>
        </p:spPr>
        <p:txBody>
          <a:bodyPr>
            <a:noAutofit/>
          </a:bodyPr>
          <a:lstStyle>
            <a:lvl1pPr>
              <a:defRPr sz="3300" b="1" i="0">
                <a:solidFill>
                  <a:schemeClr val="tx2"/>
                </a:solidFill>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2DABD3D8-3E8F-5D97-92FF-460B44F1A22C}"/>
              </a:ext>
            </a:extLst>
          </p:cNvPr>
          <p:cNvSpPr>
            <a:spLocks noGrp="1"/>
          </p:cNvSpPr>
          <p:nvPr>
            <p:ph type="body" sz="quarter" idx="14" hasCustomPrompt="1"/>
          </p:nvPr>
        </p:nvSpPr>
        <p:spPr>
          <a:xfrm>
            <a:off x="5638800" y="736600"/>
            <a:ext cx="3062288" cy="3537001"/>
          </a:xfrm>
        </p:spPr>
        <p:txBody>
          <a:bodyPr>
            <a:normAutofit/>
          </a:bodyPr>
          <a:lstStyle>
            <a:lvl1pPr>
              <a:buSzPct val="80000"/>
              <a:defRPr sz="1800"/>
            </a:lvl1pPr>
            <a:lvl2pPr>
              <a:defRPr sz="1800"/>
            </a:lvl2pPr>
            <a:lvl3pPr>
              <a:defRPr sz="1800"/>
            </a:lvl3pPr>
            <a:lvl4pPr>
              <a:defRPr sz="1800"/>
            </a:lvl4pPr>
            <a:lvl5pPr>
              <a:defRPr sz="1800"/>
            </a:lvl5pPr>
          </a:lstStyle>
          <a:p>
            <a:pPr lvl="0"/>
            <a:r>
              <a:rPr lang="en-US" dirty="0"/>
              <a:t>Add text</a:t>
            </a:r>
            <a:endParaRPr lang="en-GB" dirty="0"/>
          </a:p>
        </p:txBody>
      </p:sp>
      <p:pic>
        <p:nvPicPr>
          <p:cNvPr id="41" name="Google Shape;41;p6"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330275" y="4445025"/>
            <a:ext cx="1367224" cy="431125"/>
          </a:xfrm>
          <a:prstGeom prst="rect">
            <a:avLst/>
          </a:prstGeom>
          <a:noFill/>
          <a:ln>
            <a:noFill/>
          </a:ln>
        </p:spPr>
      </p:pic>
      <p:sp>
        <p:nvSpPr>
          <p:cNvPr id="42" name="Google Shape;42;p6"/>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3476807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5. Section header (light)" preserve="1" userDrawn="1">
  <p:cSld name="1_5. Section header (light)">
    <p:bg>
      <p:bgPr>
        <a:solidFill>
          <a:srgbClr val="A1DED2"/>
        </a:solidFill>
        <a:effectLst/>
      </p:bgPr>
    </p:bg>
    <p:spTree>
      <p:nvGrpSpPr>
        <p:cNvPr id="1" name="Shape 43"/>
        <p:cNvGrpSpPr/>
        <p:nvPr/>
      </p:nvGrpSpPr>
      <p:grpSpPr>
        <a:xfrm>
          <a:off x="0" y="0"/>
          <a:ext cx="0" cy="0"/>
          <a:chOff x="0" y="0"/>
          <a:chExt cx="0" cy="0"/>
        </a:xfrm>
      </p:grpSpPr>
      <p:sp>
        <p:nvSpPr>
          <p:cNvPr id="45" name="Google Shape;45;p7">
            <a:extLst>
              <a:ext uri="{C183D7F6-B498-43B3-948B-1728B52AA6E4}">
                <adec:decorative xmlns:adec="http://schemas.microsoft.com/office/drawing/2017/decorative" val="1"/>
              </a:ext>
            </a:extLst>
          </p:cNvPr>
          <p:cNvSpPr txBox="1"/>
          <p:nvPr/>
        </p:nvSpPr>
        <p:spPr>
          <a:xfrm>
            <a:off x="128200" y="3981025"/>
            <a:ext cx="86868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46" name="Google Shape;46;p7">
            <a:extLst>
              <a:ext uri="{C183D7F6-B498-43B3-948B-1728B52AA6E4}">
                <adec:decorative xmlns:adec="http://schemas.microsoft.com/office/drawing/2017/decorative" val="1"/>
              </a:ext>
            </a:extLst>
          </p:cNvPr>
          <p:cNvSpPr/>
          <p:nvPr/>
        </p:nvSpPr>
        <p:spPr>
          <a:xfrm>
            <a:off x="4992450" y="119224"/>
            <a:ext cx="3735300" cy="47484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606DC372-114F-9F0D-C4D0-77B6F5B490D6}"/>
              </a:ext>
            </a:extLst>
          </p:cNvPr>
          <p:cNvSpPr>
            <a:spLocks noGrp="1"/>
          </p:cNvSpPr>
          <p:nvPr>
            <p:ph type="title" hasCustomPrompt="1"/>
          </p:nvPr>
        </p:nvSpPr>
        <p:spPr>
          <a:xfrm>
            <a:off x="128200" y="424575"/>
            <a:ext cx="4808250" cy="3251099"/>
          </a:xfrm>
        </p:spPr>
        <p:txBody>
          <a:bodyPr>
            <a:noAutofit/>
          </a:bodyPr>
          <a:lstStyle>
            <a:lvl1pPr>
              <a:defRPr sz="6500" b="1" i="0">
                <a:solidFill>
                  <a:schemeClr val="tx2"/>
                </a:solidFill>
                <a:latin typeface="Source Sans Pro Black" panose="020B0503030403020204" pitchFamily="34" charset="0"/>
              </a:defRPr>
            </a:lvl1pPr>
          </a:lstStyle>
          <a:p>
            <a:r>
              <a:rPr lang="en-GB" dirty="0"/>
              <a:t>Add title here</a:t>
            </a:r>
            <a:endParaRPr lang="en-US" dirty="0"/>
          </a:p>
        </p:txBody>
      </p:sp>
      <p:sp>
        <p:nvSpPr>
          <p:cNvPr id="47" name="Google Shape;47;p7"/>
          <p:cNvSpPr>
            <a:spLocks noGrp="1"/>
          </p:cNvSpPr>
          <p:nvPr>
            <p:ph type="pic" idx="2" hasCustomPrompt="1"/>
          </p:nvPr>
        </p:nvSpPr>
        <p:spPr>
          <a:xfrm>
            <a:off x="5139075" y="265900"/>
            <a:ext cx="3735300" cy="4748400"/>
          </a:xfrm>
          <a:prstGeom prst="rect">
            <a:avLst/>
          </a:prstGeom>
          <a:noFill/>
          <a:ln>
            <a:noFill/>
          </a:ln>
        </p:spPr>
        <p:txBody>
          <a:bodyPr/>
          <a:lstStyle/>
          <a:p>
            <a:r>
              <a:rPr lang="en-US" dirty="0"/>
              <a:t>Add picture</a:t>
            </a:r>
          </a:p>
        </p:txBody>
      </p:sp>
      <p:pic>
        <p:nvPicPr>
          <p:cNvPr id="48" name="Google Shape;48;p7"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289950" y="4124414"/>
            <a:ext cx="1382351" cy="436525"/>
          </a:xfrm>
          <a:prstGeom prst="rect">
            <a:avLst/>
          </a:prstGeom>
          <a:noFill/>
          <a:ln>
            <a:noFill/>
          </a:ln>
        </p:spPr>
      </p:pic>
      <p:sp>
        <p:nvSpPr>
          <p:cNvPr id="49" name="Google Shape;49;p7"/>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27484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8. Section header horizontal (light)" preserve="1" userDrawn="1">
  <p:cSld name="1_8. Section header horizontal (light)">
    <p:bg>
      <p:bgPr>
        <a:solidFill>
          <a:srgbClr val="A1DED2"/>
        </a:solidFill>
        <a:effectLst/>
      </p:bgPr>
    </p:bg>
    <p:spTree>
      <p:nvGrpSpPr>
        <p:cNvPr id="1" name="Shape 23"/>
        <p:cNvGrpSpPr/>
        <p:nvPr/>
      </p:nvGrpSpPr>
      <p:grpSpPr>
        <a:xfrm>
          <a:off x="0" y="0"/>
          <a:ext cx="0" cy="0"/>
          <a:chOff x="0" y="0"/>
          <a:chExt cx="0" cy="0"/>
        </a:xfrm>
      </p:grpSpPr>
      <p:sp>
        <p:nvSpPr>
          <p:cNvPr id="25" name="Google Shape;25;p4">
            <a:extLst>
              <a:ext uri="{C183D7F6-B498-43B3-948B-1728B52AA6E4}">
                <adec:decorative xmlns:adec="http://schemas.microsoft.com/office/drawing/2017/decorative" val="1"/>
              </a:ext>
            </a:extLst>
          </p:cNvPr>
          <p:cNvSpPr/>
          <p:nvPr/>
        </p:nvSpPr>
        <p:spPr>
          <a:xfrm>
            <a:off x="3667211" y="761207"/>
            <a:ext cx="5105100" cy="34239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C76DD05E-1C7C-8965-2607-C3F34298581A}"/>
              </a:ext>
            </a:extLst>
          </p:cNvPr>
          <p:cNvSpPr>
            <a:spLocks noGrp="1"/>
          </p:cNvSpPr>
          <p:nvPr>
            <p:ph type="title" hasCustomPrompt="1"/>
          </p:nvPr>
        </p:nvSpPr>
        <p:spPr>
          <a:xfrm>
            <a:off x="82100" y="942300"/>
            <a:ext cx="3529400" cy="3251099"/>
          </a:xfrm>
        </p:spPr>
        <p:txBody>
          <a:bodyPr>
            <a:noAutofit/>
          </a:bodyPr>
          <a:lstStyle>
            <a:lvl1pPr>
              <a:defRPr sz="6500" b="1" i="0">
                <a:solidFill>
                  <a:schemeClr val="tx2"/>
                </a:solidFill>
                <a:latin typeface="Source Sans Pro Black" panose="020B0503030403020204" pitchFamily="34" charset="0"/>
              </a:defRPr>
            </a:lvl1pPr>
          </a:lstStyle>
          <a:p>
            <a:r>
              <a:rPr lang="en-GB" dirty="0"/>
              <a:t>Add title here</a:t>
            </a:r>
            <a:endParaRPr lang="en-US" dirty="0"/>
          </a:p>
        </p:txBody>
      </p:sp>
      <p:sp>
        <p:nvSpPr>
          <p:cNvPr id="26" name="Google Shape;26;p4"/>
          <p:cNvSpPr>
            <a:spLocks noGrp="1"/>
          </p:cNvSpPr>
          <p:nvPr>
            <p:ph type="pic" idx="2" hasCustomPrompt="1"/>
          </p:nvPr>
        </p:nvSpPr>
        <p:spPr>
          <a:xfrm>
            <a:off x="3825863" y="942300"/>
            <a:ext cx="5105100" cy="3423900"/>
          </a:xfrm>
          <a:prstGeom prst="rect">
            <a:avLst/>
          </a:prstGeom>
          <a:noFill/>
          <a:ln>
            <a:noFill/>
          </a:ln>
        </p:spPr>
        <p:txBody>
          <a:bodyPr/>
          <a:lstStyle/>
          <a:p>
            <a:r>
              <a:rPr lang="en-US" dirty="0"/>
              <a:t>Add picture</a:t>
            </a:r>
          </a:p>
        </p:txBody>
      </p:sp>
      <p:sp>
        <p:nvSpPr>
          <p:cNvPr id="27" name="Google Shape;27;p4">
            <a:extLst>
              <a:ext uri="{C183D7F6-B498-43B3-948B-1728B52AA6E4}">
                <adec:decorative xmlns:adec="http://schemas.microsoft.com/office/drawing/2017/decorative" val="1"/>
              </a:ext>
            </a:extLst>
          </p:cNvPr>
          <p:cNvSpPr txBox="1"/>
          <p:nvPr/>
        </p:nvSpPr>
        <p:spPr>
          <a:xfrm>
            <a:off x="0" y="142800"/>
            <a:ext cx="18468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pic>
        <p:nvPicPr>
          <p:cNvPr id="28" name="Google Shape;28;p4"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1750" y="286189"/>
            <a:ext cx="1382351" cy="436525"/>
          </a:xfrm>
          <a:prstGeom prst="rect">
            <a:avLst/>
          </a:prstGeom>
          <a:noFill/>
          <a:ln>
            <a:noFill/>
          </a:ln>
        </p:spPr>
      </p:pic>
      <p:sp>
        <p:nvSpPr>
          <p:cNvPr id="29" name="Google Shape;29;p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477510441"/>
      </p:ext>
    </p:extLst>
  </p:cSld>
  <p:clrMapOvr>
    <a:masterClrMapping/>
  </p:clrMapOvr>
  <p:extLst>
    <p:ext uri="{DCECCB84-F9BA-43D5-87BE-67443E8EF086}">
      <p15:sldGuideLst xmlns:p15="http://schemas.microsoft.com/office/powerpoint/2012/main">
        <p15:guide id="1" pos="81">
          <p15:clr>
            <a:srgbClr val="FA7B17"/>
          </p15:clr>
        </p15:guide>
        <p15:guide id="2" orient="horz" pos="1744">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6. Section header (dark)" preserve="1" userDrawn="1">
  <p:cSld name="1_6. Section header (dark)">
    <p:bg>
      <p:bgPr>
        <a:solidFill>
          <a:schemeClr val="lt2"/>
        </a:solidFill>
        <a:effectLst/>
      </p:bgPr>
    </p:bg>
    <p:spTree>
      <p:nvGrpSpPr>
        <p:cNvPr id="1" name="Shape 97"/>
        <p:cNvGrpSpPr/>
        <p:nvPr/>
      </p:nvGrpSpPr>
      <p:grpSpPr>
        <a:xfrm>
          <a:off x="0" y="0"/>
          <a:ext cx="0" cy="0"/>
          <a:chOff x="0" y="0"/>
          <a:chExt cx="0" cy="0"/>
        </a:xfrm>
      </p:grpSpPr>
      <p:sp>
        <p:nvSpPr>
          <p:cNvPr id="99" name="Google Shape;99;p13">
            <a:extLst>
              <a:ext uri="{C183D7F6-B498-43B3-948B-1728B52AA6E4}">
                <adec:decorative xmlns:adec="http://schemas.microsoft.com/office/drawing/2017/decorative" val="1"/>
              </a:ext>
            </a:extLst>
          </p:cNvPr>
          <p:cNvSpPr txBox="1"/>
          <p:nvPr/>
        </p:nvSpPr>
        <p:spPr>
          <a:xfrm>
            <a:off x="128200" y="3981025"/>
            <a:ext cx="8686800" cy="723300"/>
          </a:xfrm>
          <a:prstGeom prst="rect">
            <a:avLst/>
          </a:prstGeom>
          <a:solidFill>
            <a:srgbClr val="A1DED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100" name="Google Shape;100;p13">
            <a:extLst>
              <a:ext uri="{C183D7F6-B498-43B3-948B-1728B52AA6E4}">
                <adec:decorative xmlns:adec="http://schemas.microsoft.com/office/drawing/2017/decorative" val="1"/>
              </a:ext>
            </a:extLst>
          </p:cNvPr>
          <p:cNvSpPr/>
          <p:nvPr/>
        </p:nvSpPr>
        <p:spPr>
          <a:xfrm>
            <a:off x="4992450" y="119224"/>
            <a:ext cx="3735300" cy="47484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2">
            <a:extLst>
              <a:ext uri="{FF2B5EF4-FFF2-40B4-BE49-F238E27FC236}">
                <a16:creationId xmlns:a16="http://schemas.microsoft.com/office/drawing/2014/main" id="{45B5458A-83EB-BC2E-44BB-3E657BA3384B}"/>
              </a:ext>
            </a:extLst>
          </p:cNvPr>
          <p:cNvSpPr>
            <a:spLocks noGrp="1"/>
          </p:cNvSpPr>
          <p:nvPr>
            <p:ph type="title" hasCustomPrompt="1"/>
          </p:nvPr>
        </p:nvSpPr>
        <p:spPr>
          <a:xfrm>
            <a:off x="128200" y="424575"/>
            <a:ext cx="4808250" cy="3251099"/>
          </a:xfrm>
        </p:spPr>
        <p:txBody>
          <a:bodyPr>
            <a:noAutofit/>
          </a:bodyPr>
          <a:lstStyle>
            <a:lvl1pPr>
              <a:defRPr sz="6500" b="1" i="0">
                <a:solidFill>
                  <a:srgbClr val="E1F4F8"/>
                </a:solidFill>
                <a:latin typeface="Source Sans Pro Black" panose="020B0503030403020204" pitchFamily="34" charset="0"/>
              </a:defRPr>
            </a:lvl1pPr>
          </a:lstStyle>
          <a:p>
            <a:r>
              <a:rPr lang="en-GB" dirty="0"/>
              <a:t>Add title here</a:t>
            </a:r>
            <a:endParaRPr lang="en-US" dirty="0"/>
          </a:p>
        </p:txBody>
      </p:sp>
      <p:sp>
        <p:nvSpPr>
          <p:cNvPr id="101" name="Google Shape;101;p13"/>
          <p:cNvSpPr>
            <a:spLocks noGrp="1"/>
          </p:cNvSpPr>
          <p:nvPr>
            <p:ph type="pic" idx="2" hasCustomPrompt="1"/>
          </p:nvPr>
        </p:nvSpPr>
        <p:spPr>
          <a:xfrm>
            <a:off x="5139075" y="265900"/>
            <a:ext cx="3735300" cy="4748400"/>
          </a:xfrm>
          <a:prstGeom prst="rect">
            <a:avLst/>
          </a:prstGeom>
          <a:noFill/>
          <a:ln>
            <a:noFill/>
          </a:ln>
        </p:spPr>
        <p:txBody>
          <a:bodyPr/>
          <a:lstStyle/>
          <a:p>
            <a:r>
              <a:rPr lang="en-US" dirty="0"/>
              <a:t>Add picture</a:t>
            </a:r>
          </a:p>
        </p:txBody>
      </p:sp>
      <p:pic>
        <p:nvPicPr>
          <p:cNvPr id="102" name="Google Shape;102;p13"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291600" y="4125600"/>
            <a:ext cx="1441110" cy="435600"/>
          </a:xfrm>
          <a:prstGeom prst="rect">
            <a:avLst/>
          </a:prstGeom>
          <a:noFill/>
          <a:ln>
            <a:noFill/>
          </a:ln>
        </p:spPr>
      </p:pic>
      <p:sp>
        <p:nvSpPr>
          <p:cNvPr id="103" name="Google Shape;103;p13"/>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9891018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7. Section header horizontal (dark)" preserve="1" userDrawn="1">
  <p:cSld name="1_7. Section header horizontal (dark)">
    <p:bg>
      <p:bgPr>
        <a:solidFill>
          <a:schemeClr val="lt2"/>
        </a:solidFill>
        <a:effectLst/>
      </p:bgPr>
    </p:bg>
    <p:spTree>
      <p:nvGrpSpPr>
        <p:cNvPr id="1" name="Shape 111"/>
        <p:cNvGrpSpPr/>
        <p:nvPr/>
      </p:nvGrpSpPr>
      <p:grpSpPr>
        <a:xfrm>
          <a:off x="0" y="0"/>
          <a:ext cx="0" cy="0"/>
          <a:chOff x="0" y="0"/>
          <a:chExt cx="0" cy="0"/>
        </a:xfrm>
      </p:grpSpPr>
      <p:sp>
        <p:nvSpPr>
          <p:cNvPr id="113" name="Google Shape;113;p15">
            <a:extLst>
              <a:ext uri="{C183D7F6-B498-43B3-948B-1728B52AA6E4}">
                <adec:decorative xmlns:adec="http://schemas.microsoft.com/office/drawing/2017/decorative" val="1"/>
              </a:ext>
            </a:extLst>
          </p:cNvPr>
          <p:cNvSpPr txBox="1"/>
          <p:nvPr/>
        </p:nvSpPr>
        <p:spPr>
          <a:xfrm>
            <a:off x="0" y="144000"/>
            <a:ext cx="1845300" cy="723600"/>
          </a:xfrm>
          <a:prstGeom prst="rect">
            <a:avLst/>
          </a:prstGeom>
          <a:solidFill>
            <a:srgbClr val="A1DED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pic>
        <p:nvPicPr>
          <p:cNvPr id="114" name="Google Shape;114;p15"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3400" y="288575"/>
            <a:ext cx="1441110" cy="435600"/>
          </a:xfrm>
          <a:prstGeom prst="rect">
            <a:avLst/>
          </a:prstGeom>
          <a:noFill/>
          <a:ln>
            <a:noFill/>
          </a:ln>
        </p:spPr>
      </p:pic>
      <p:sp>
        <p:nvSpPr>
          <p:cNvPr id="3" name="Title 2">
            <a:extLst>
              <a:ext uri="{FF2B5EF4-FFF2-40B4-BE49-F238E27FC236}">
                <a16:creationId xmlns:a16="http://schemas.microsoft.com/office/drawing/2014/main" id="{316B56F3-93F3-CC35-E0B8-D2C9B5FE5CD6}"/>
              </a:ext>
            </a:extLst>
          </p:cNvPr>
          <p:cNvSpPr>
            <a:spLocks noGrp="1"/>
          </p:cNvSpPr>
          <p:nvPr>
            <p:ph type="title" hasCustomPrompt="1"/>
          </p:nvPr>
        </p:nvSpPr>
        <p:spPr>
          <a:xfrm>
            <a:off x="98463" y="1012175"/>
            <a:ext cx="3492230" cy="3354025"/>
          </a:xfrm>
        </p:spPr>
        <p:txBody>
          <a:bodyPr>
            <a:noAutofit/>
          </a:bodyPr>
          <a:lstStyle>
            <a:lvl1pPr>
              <a:defRPr sz="6500" b="1" i="0">
                <a:solidFill>
                  <a:srgbClr val="E1F4F8"/>
                </a:solidFill>
                <a:latin typeface="Source Sans Pro Black" panose="020B0503030403020204" pitchFamily="34" charset="0"/>
              </a:defRPr>
            </a:lvl1pPr>
          </a:lstStyle>
          <a:p>
            <a:r>
              <a:rPr lang="en-GB" dirty="0"/>
              <a:t>Add title here</a:t>
            </a:r>
            <a:endParaRPr lang="en-US" dirty="0"/>
          </a:p>
        </p:txBody>
      </p:sp>
      <p:sp>
        <p:nvSpPr>
          <p:cNvPr id="115" name="Google Shape;115;p15">
            <a:extLst>
              <a:ext uri="{C183D7F6-B498-43B3-948B-1728B52AA6E4}">
                <adec:decorative xmlns:adec="http://schemas.microsoft.com/office/drawing/2017/decorative" val="1"/>
              </a:ext>
            </a:extLst>
          </p:cNvPr>
          <p:cNvSpPr/>
          <p:nvPr/>
        </p:nvSpPr>
        <p:spPr>
          <a:xfrm>
            <a:off x="3667211" y="761207"/>
            <a:ext cx="5105100" cy="34239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a:spLocks noGrp="1"/>
          </p:cNvSpPr>
          <p:nvPr>
            <p:ph type="pic" idx="2" hasCustomPrompt="1"/>
          </p:nvPr>
        </p:nvSpPr>
        <p:spPr>
          <a:xfrm>
            <a:off x="3832213" y="942300"/>
            <a:ext cx="5105100" cy="3423900"/>
          </a:xfrm>
          <a:prstGeom prst="rect">
            <a:avLst/>
          </a:prstGeom>
          <a:noFill/>
          <a:ln>
            <a:noFill/>
          </a:ln>
        </p:spPr>
        <p:txBody>
          <a:bodyPr/>
          <a:lstStyle/>
          <a:p>
            <a:r>
              <a:rPr lang="en-US" dirty="0"/>
              <a:t>Add picture</a:t>
            </a:r>
          </a:p>
        </p:txBody>
      </p:sp>
      <p:sp>
        <p:nvSpPr>
          <p:cNvPr id="117" name="Google Shape;117;p15"/>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045387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9. Meet the team" preserve="1" userDrawn="1">
  <p:cSld name="1_9. Meet the team">
    <p:spTree>
      <p:nvGrpSpPr>
        <p:cNvPr id="1" name="Shape 151"/>
        <p:cNvGrpSpPr/>
        <p:nvPr/>
      </p:nvGrpSpPr>
      <p:grpSpPr>
        <a:xfrm>
          <a:off x="0" y="0"/>
          <a:ext cx="0" cy="0"/>
          <a:chOff x="0" y="0"/>
          <a:chExt cx="0" cy="0"/>
        </a:xfrm>
      </p:grpSpPr>
      <p:sp>
        <p:nvSpPr>
          <p:cNvPr id="152" name="Google Shape;152;p22">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156" name="Google Shape;156;p22"/>
          <p:cNvSpPr txBox="1">
            <a:spLocks noGrp="1"/>
          </p:cNvSpPr>
          <p:nvPr>
            <p:ph type="title"/>
          </p:nvPr>
        </p:nvSpPr>
        <p:spPr>
          <a:xfrm>
            <a:off x="128200" y="0"/>
            <a:ext cx="8196300" cy="723300"/>
          </a:xfrm>
          <a:prstGeom prst="rect">
            <a:avLst/>
          </a:prstGeom>
        </p:spPr>
        <p:txBody>
          <a:bodyPr spcFirstLastPara="1" wrap="square" lIns="91425" tIns="91425" rIns="91425" bIns="91425" anchor="ctr" anchorCtr="0">
            <a:normAutofit/>
          </a:bodyPr>
          <a:lstStyle>
            <a:lvl1pPr lvl="0" rtl="0">
              <a:spcBef>
                <a:spcPts val="0"/>
              </a:spcBef>
              <a:spcAft>
                <a:spcPts val="0"/>
              </a:spcAft>
              <a:buSzPts val="3500"/>
              <a:buNone/>
              <a:defRPr sz="3500" b="1" i="0">
                <a:latin typeface="Source Sans Pro Black" panose="020B0503030403020204" pitchFamily="34" charset="0"/>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dirty="0"/>
              <a:t>Click to edit Master title style</a:t>
            </a:r>
            <a:endParaRPr dirty="0"/>
          </a:p>
        </p:txBody>
      </p:sp>
      <p:sp>
        <p:nvSpPr>
          <p:cNvPr id="153" name="Google Shape;153;p22">
            <a:extLst>
              <a:ext uri="{C183D7F6-B498-43B3-948B-1728B52AA6E4}">
                <adec:decorative xmlns:adec="http://schemas.microsoft.com/office/drawing/2017/decorative" val="1"/>
              </a:ext>
            </a:extLst>
          </p:cNvPr>
          <p:cNvSpPr/>
          <p:nvPr/>
        </p:nvSpPr>
        <p:spPr>
          <a:xfrm>
            <a:off x="1047600" y="2072238"/>
            <a:ext cx="7048800" cy="541800"/>
          </a:xfrm>
          <a:prstGeom prst="rect">
            <a:avLst/>
          </a:prstGeom>
          <a:solidFill>
            <a:srgbClr val="A1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 name="Google Shape;154;p22">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157" name="Google Shape;157;p22"/>
          <p:cNvSpPr>
            <a:spLocks noGrp="1"/>
          </p:cNvSpPr>
          <p:nvPr>
            <p:ph type="pic" idx="2"/>
          </p:nvPr>
        </p:nvSpPr>
        <p:spPr>
          <a:xfrm>
            <a:off x="1247700" y="1381050"/>
            <a:ext cx="1924200" cy="1924200"/>
          </a:xfrm>
          <a:prstGeom prst="ellipse">
            <a:avLst/>
          </a:prstGeom>
          <a:noFill/>
          <a:ln>
            <a:noFill/>
          </a:ln>
        </p:spPr>
      </p:sp>
      <p:sp>
        <p:nvSpPr>
          <p:cNvPr id="3" name="Text Placeholder 2">
            <a:extLst>
              <a:ext uri="{FF2B5EF4-FFF2-40B4-BE49-F238E27FC236}">
                <a16:creationId xmlns:a16="http://schemas.microsoft.com/office/drawing/2014/main" id="{FD3873FF-E047-E11C-6765-FBBC8EE4F68B}"/>
              </a:ext>
            </a:extLst>
          </p:cNvPr>
          <p:cNvSpPr>
            <a:spLocks noGrp="1"/>
          </p:cNvSpPr>
          <p:nvPr>
            <p:ph type="body" sz="quarter" idx="13" hasCustomPrompt="1"/>
          </p:nvPr>
        </p:nvSpPr>
        <p:spPr>
          <a:xfrm>
            <a:off x="1054100" y="3453731"/>
            <a:ext cx="2314575" cy="541800"/>
          </a:xfrm>
        </p:spPr>
        <p:txBody>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9" name="Text Placeholder 2">
            <a:extLst>
              <a:ext uri="{FF2B5EF4-FFF2-40B4-BE49-F238E27FC236}">
                <a16:creationId xmlns:a16="http://schemas.microsoft.com/office/drawing/2014/main" id="{0D644DF0-C66F-6D20-35C4-51DD98160F02}"/>
              </a:ext>
            </a:extLst>
          </p:cNvPr>
          <p:cNvSpPr>
            <a:spLocks noGrp="1"/>
          </p:cNvSpPr>
          <p:nvPr>
            <p:ph type="body" sz="quarter" idx="16" hasCustomPrompt="1"/>
          </p:nvPr>
        </p:nvSpPr>
        <p:spPr>
          <a:xfrm>
            <a:off x="1054100" y="4062487"/>
            <a:ext cx="2314575" cy="407075"/>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0" name="Google Shape;160;p22"/>
          <p:cNvSpPr>
            <a:spLocks noGrp="1"/>
          </p:cNvSpPr>
          <p:nvPr>
            <p:ph type="pic" idx="4"/>
          </p:nvPr>
        </p:nvSpPr>
        <p:spPr>
          <a:xfrm>
            <a:off x="3609900" y="1381050"/>
            <a:ext cx="1924200" cy="1924200"/>
          </a:xfrm>
          <a:prstGeom prst="ellipse">
            <a:avLst/>
          </a:prstGeom>
          <a:noFill/>
          <a:ln>
            <a:noFill/>
          </a:ln>
        </p:spPr>
      </p:sp>
      <p:sp>
        <p:nvSpPr>
          <p:cNvPr id="4" name="Text Placeholder 2">
            <a:extLst>
              <a:ext uri="{FF2B5EF4-FFF2-40B4-BE49-F238E27FC236}">
                <a16:creationId xmlns:a16="http://schemas.microsoft.com/office/drawing/2014/main" id="{D35EEC6B-E86D-71A7-BCDD-A8667B4BF086}"/>
              </a:ext>
            </a:extLst>
          </p:cNvPr>
          <p:cNvSpPr>
            <a:spLocks noGrp="1"/>
          </p:cNvSpPr>
          <p:nvPr>
            <p:ph type="body" sz="quarter" idx="14" hasCustomPrompt="1"/>
          </p:nvPr>
        </p:nvSpPr>
        <p:spPr>
          <a:xfrm>
            <a:off x="3416300" y="3453732"/>
            <a:ext cx="2314575" cy="541800"/>
          </a:xfrm>
        </p:spPr>
        <p:txBody>
          <a:bodyPr>
            <a:noAutofit/>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10" name="Text Placeholder 2">
            <a:extLst>
              <a:ext uri="{FF2B5EF4-FFF2-40B4-BE49-F238E27FC236}">
                <a16:creationId xmlns:a16="http://schemas.microsoft.com/office/drawing/2014/main" id="{EE92A95C-BFD0-5975-C6FB-C3C038E82B96}"/>
              </a:ext>
            </a:extLst>
          </p:cNvPr>
          <p:cNvSpPr>
            <a:spLocks noGrp="1"/>
          </p:cNvSpPr>
          <p:nvPr>
            <p:ph type="body" sz="quarter" idx="17" hasCustomPrompt="1"/>
          </p:nvPr>
        </p:nvSpPr>
        <p:spPr>
          <a:xfrm>
            <a:off x="3416300" y="4062488"/>
            <a:ext cx="2314575" cy="407074"/>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3" name="Google Shape;163;p22"/>
          <p:cNvSpPr>
            <a:spLocks noGrp="1"/>
          </p:cNvSpPr>
          <p:nvPr>
            <p:ph type="pic" idx="7"/>
          </p:nvPr>
        </p:nvSpPr>
        <p:spPr>
          <a:xfrm>
            <a:off x="5972100" y="1381050"/>
            <a:ext cx="1924200" cy="1924200"/>
          </a:xfrm>
          <a:prstGeom prst="ellipse">
            <a:avLst/>
          </a:prstGeom>
          <a:noFill/>
          <a:ln>
            <a:noFill/>
          </a:ln>
        </p:spPr>
      </p:sp>
      <p:sp>
        <p:nvSpPr>
          <p:cNvPr id="5" name="Text Placeholder 2">
            <a:extLst>
              <a:ext uri="{FF2B5EF4-FFF2-40B4-BE49-F238E27FC236}">
                <a16:creationId xmlns:a16="http://schemas.microsoft.com/office/drawing/2014/main" id="{6F279A5A-7C6F-0783-7967-03C33B784E26}"/>
              </a:ext>
            </a:extLst>
          </p:cNvPr>
          <p:cNvSpPr>
            <a:spLocks noGrp="1"/>
          </p:cNvSpPr>
          <p:nvPr>
            <p:ph type="body" sz="quarter" idx="15" hasCustomPrompt="1"/>
          </p:nvPr>
        </p:nvSpPr>
        <p:spPr>
          <a:xfrm>
            <a:off x="5784850" y="3453731"/>
            <a:ext cx="2314575" cy="541800"/>
          </a:xfrm>
        </p:spPr>
        <p:txBody>
          <a:bodyPr>
            <a:noAutofit/>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11" name="Text Placeholder 2">
            <a:extLst>
              <a:ext uri="{FF2B5EF4-FFF2-40B4-BE49-F238E27FC236}">
                <a16:creationId xmlns:a16="http://schemas.microsoft.com/office/drawing/2014/main" id="{C3A21074-44E0-AAE5-1E6A-1963BD30D17E}"/>
              </a:ext>
            </a:extLst>
          </p:cNvPr>
          <p:cNvSpPr>
            <a:spLocks noGrp="1"/>
          </p:cNvSpPr>
          <p:nvPr>
            <p:ph type="body" sz="quarter" idx="18" hasCustomPrompt="1"/>
          </p:nvPr>
        </p:nvSpPr>
        <p:spPr>
          <a:xfrm>
            <a:off x="5784850" y="4062486"/>
            <a:ext cx="2314575" cy="407075"/>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6" name="Google Shape;166;p22"/>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pic>
        <p:nvPicPr>
          <p:cNvPr id="155" name="Google Shape;155;p22"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Tree>
    <p:extLst>
      <p:ext uri="{BB962C8B-B14F-4D97-AF65-F5344CB8AC3E}">
        <p14:creationId xmlns:p14="http://schemas.microsoft.com/office/powerpoint/2010/main" val="1129504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AFDFE"/>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1pPr>
            <a:lvl2pPr marL="914400" lvl="1"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2pPr>
            <a:lvl3pPr marL="1371600" lvl="2"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3pPr>
            <a:lvl4pPr marL="1828800" lvl="3"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4pPr>
            <a:lvl5pPr marL="2286000" lvl="4"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5pPr>
            <a:lvl6pPr marL="2743200" lvl="5"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6pPr>
            <a:lvl7pPr marL="3200400" lvl="6"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7pPr>
            <a:lvl8pPr marL="3657600" lvl="7"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8pPr>
            <a:lvl9pPr marL="4114800" lvl="8"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 id="2147483694" r:id="rId23"/>
    <p:sldLayoutId id="2147483695" r:id="rId24"/>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1.xml"/><Relationship Id="rId1" Type="http://schemas.openxmlformats.org/officeDocument/2006/relationships/tags" Target="../tags/tag1.xm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tags" Target="../tags/tag8.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1.xml"/><Relationship Id="rId1" Type="http://schemas.openxmlformats.org/officeDocument/2006/relationships/tags" Target="../tags/tag9.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1.xml"/><Relationship Id="rId1" Type="http://schemas.openxmlformats.org/officeDocument/2006/relationships/tags" Target="../tags/tag10.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1.xml"/><Relationship Id="rId1" Type="http://schemas.openxmlformats.org/officeDocument/2006/relationships/tags" Target="../tags/tag11.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1.xml"/><Relationship Id="rId1" Type="http://schemas.openxmlformats.org/officeDocument/2006/relationships/tags" Target="../tags/tag2.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1.xml"/><Relationship Id="rId1" Type="http://schemas.openxmlformats.org/officeDocument/2006/relationships/tags" Target="../tags/tag3.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notesSlide" Target="../notesSlides/notesSlide5.xml"/><Relationship Id="rId7" Type="http://schemas.openxmlformats.org/officeDocument/2006/relationships/diagramData" Target="../diagrams/data1.xml"/><Relationship Id="rId2" Type="http://schemas.openxmlformats.org/officeDocument/2006/relationships/slideLayout" Target="../slideLayouts/slideLayout11.xml"/><Relationship Id="rId1" Type="http://schemas.openxmlformats.org/officeDocument/2006/relationships/tags" Target="../tags/tag4.xml"/><Relationship Id="rId6" Type="http://schemas.openxmlformats.org/officeDocument/2006/relationships/image" Target="../media/image14.svg"/><Relationship Id="rId11" Type="http://schemas.microsoft.com/office/2007/relationships/diagramDrawing" Target="../diagrams/drawing1.xml"/><Relationship Id="rId5" Type="http://schemas.openxmlformats.org/officeDocument/2006/relationships/image" Target="../media/image13.png"/><Relationship Id="rId10" Type="http://schemas.openxmlformats.org/officeDocument/2006/relationships/diagramColors" Target="../diagrams/colors1.xml"/><Relationship Id="rId4" Type="http://schemas.openxmlformats.org/officeDocument/2006/relationships/image" Target="../media/image12.png"/><Relationship Id="rId9"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1.xml"/><Relationship Id="rId1" Type="http://schemas.openxmlformats.org/officeDocument/2006/relationships/tags" Target="../tags/tag5.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1.xml"/><Relationship Id="rId1" Type="http://schemas.openxmlformats.org/officeDocument/2006/relationships/tags" Target="../tags/tag6.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1.xml"/><Relationship Id="rId1" Type="http://schemas.openxmlformats.org/officeDocument/2006/relationships/tags" Target="../tags/tag7.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9BA1D-DA12-7B1A-E199-9E00E914AD43}"/>
              </a:ext>
            </a:extLst>
          </p:cNvPr>
          <p:cNvSpPr>
            <a:spLocks noGrp="1"/>
          </p:cNvSpPr>
          <p:nvPr>
            <p:ph type="title"/>
          </p:nvPr>
        </p:nvSpPr>
        <p:spPr/>
        <p:txBody>
          <a:bodyPr/>
          <a:lstStyle/>
          <a:p>
            <a:r>
              <a:rPr lang="en-US" sz="3200" dirty="0"/>
              <a:t>Cognitively stimulating leisure activities</a:t>
            </a:r>
          </a:p>
        </p:txBody>
      </p:sp>
      <p:sp>
        <p:nvSpPr>
          <p:cNvPr id="9" name="Text Placeholder 8">
            <a:extLst>
              <a:ext uri="{FF2B5EF4-FFF2-40B4-BE49-F238E27FC236}">
                <a16:creationId xmlns:a16="http://schemas.microsoft.com/office/drawing/2014/main" id="{E7D0745C-39A5-D8A9-4437-F6BDC34603DA}"/>
              </a:ext>
            </a:extLst>
          </p:cNvPr>
          <p:cNvSpPr>
            <a:spLocks noGrp="1"/>
          </p:cNvSpPr>
          <p:nvPr>
            <p:ph type="body" sz="quarter" idx="14"/>
          </p:nvPr>
        </p:nvSpPr>
        <p:spPr/>
        <p:txBody>
          <a:bodyPr/>
          <a:lstStyle/>
          <a:p>
            <a:r>
              <a:rPr lang="en-GB" dirty="0"/>
              <a:t>Engagement in leisure activities contributes to a </a:t>
            </a:r>
            <a:r>
              <a:rPr lang="en-GB" b="1" dirty="0"/>
              <a:t>healthy lifestyle</a:t>
            </a:r>
            <a:r>
              <a:rPr lang="en-GB" dirty="0"/>
              <a:t>, but those with </a:t>
            </a:r>
            <a:r>
              <a:rPr lang="en-GB" b="1" dirty="0"/>
              <a:t>greater cognitive challenge </a:t>
            </a:r>
            <a:r>
              <a:rPr lang="en-GB" dirty="0"/>
              <a:t>show more potential for inducing cognitive improvements </a:t>
            </a:r>
            <a:r>
              <a:rPr lang="en-GB" i="1" dirty="0">
                <a:solidFill>
                  <a:schemeClr val="tx2"/>
                </a:solidFill>
              </a:rPr>
              <a:t>(von Bastian, Hyde &amp; Jiang, 2023)</a:t>
            </a:r>
          </a:p>
        </p:txBody>
      </p:sp>
      <p:sp>
        <p:nvSpPr>
          <p:cNvPr id="12" name="Slide Number Placeholder 11">
            <a:extLst>
              <a:ext uri="{FF2B5EF4-FFF2-40B4-BE49-F238E27FC236}">
                <a16:creationId xmlns:a16="http://schemas.microsoft.com/office/drawing/2014/main" id="{830B9405-8972-4DC7-1073-D688C15F9DF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a:t>
            </a:fld>
            <a:endParaRPr lang="en-GB"/>
          </a:p>
        </p:txBody>
      </p:sp>
      <p:pic>
        <p:nvPicPr>
          <p:cNvPr id="45" name="Picture 44">
            <a:extLst>
              <a:ext uri="{FF2B5EF4-FFF2-40B4-BE49-F238E27FC236}">
                <a16:creationId xmlns:a16="http://schemas.microsoft.com/office/drawing/2014/main" id="{64AEF1BF-B362-E235-03B7-EA20E1A72BE6}"/>
              </a:ext>
            </a:extLst>
          </p:cNvPr>
          <p:cNvPicPr>
            <a:picLocks noChangeAspect="1"/>
          </p:cNvPicPr>
          <p:nvPr/>
        </p:nvPicPr>
        <p:blipFill>
          <a:blip r:embed="rId4"/>
          <a:stretch>
            <a:fillRect/>
          </a:stretch>
        </p:blipFill>
        <p:spPr>
          <a:xfrm>
            <a:off x="2253573" y="2314414"/>
            <a:ext cx="4636853" cy="2396986"/>
          </a:xfrm>
          <a:prstGeom prst="rect">
            <a:avLst/>
          </a:prstGeom>
        </p:spPr>
      </p:pic>
    </p:spTree>
    <p:custDataLst>
      <p:tags r:id="rId1"/>
    </p:custDataLst>
    <p:extLst>
      <p:ext uri="{BB962C8B-B14F-4D97-AF65-F5344CB8AC3E}">
        <p14:creationId xmlns:p14="http://schemas.microsoft.com/office/powerpoint/2010/main" val="204648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Multitasking Costs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No differences </a:t>
            </a:r>
            <a:r>
              <a:rPr lang="en-GB" dirty="0"/>
              <a:t>in </a:t>
            </a:r>
            <a:r>
              <a:rPr lang="en-GB" b="1" dirty="0"/>
              <a:t>mixing costs</a:t>
            </a:r>
            <a:r>
              <a:rPr lang="en-GB" dirty="0"/>
              <a:t>. But </a:t>
            </a:r>
            <a:r>
              <a:rPr lang="en-GB" b="1" dirty="0">
                <a:solidFill>
                  <a:schemeClr val="tx2"/>
                </a:solidFill>
              </a:rPr>
              <a:t>substantial evidence </a:t>
            </a:r>
            <a:r>
              <a:rPr lang="en-GB" dirty="0"/>
              <a:t>in favour of a main effect of expertise group on </a:t>
            </a:r>
            <a:r>
              <a:rPr lang="en-GB" b="1" dirty="0"/>
              <a:t>switching costs: </a:t>
            </a:r>
            <a:r>
              <a:rPr lang="en-GB" b="1" i="1" dirty="0">
                <a:solidFill>
                  <a:schemeClr val="accent3"/>
                </a:solidFill>
              </a:rPr>
              <a:t>p </a:t>
            </a:r>
            <a:r>
              <a:rPr lang="en-GB" b="1" dirty="0">
                <a:solidFill>
                  <a:schemeClr val="accent3"/>
                </a:solidFill>
              </a:rPr>
              <a:t>&lt;.006, BF = 6.56</a:t>
            </a:r>
          </a:p>
          <a:p>
            <a:endParaRPr lang="en-GB" dirty="0"/>
          </a:p>
          <a:p>
            <a:endParaRPr lang="en-GB" b="1" dirty="0">
              <a:solidFill>
                <a:schemeClr val="accent3"/>
              </a:solidFill>
            </a:endParaRP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10</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pic>
        <p:nvPicPr>
          <p:cNvPr id="5" name="Picture 4" descr="A group of arrows with different colors&#10;&#10;Description automatically generated">
            <a:extLst>
              <a:ext uri="{FF2B5EF4-FFF2-40B4-BE49-F238E27FC236}">
                <a16:creationId xmlns:a16="http://schemas.microsoft.com/office/drawing/2014/main" id="{52C4A756-20BC-4D05-A6C9-777FDC0A81C3}"/>
              </a:ext>
            </a:extLst>
          </p:cNvPr>
          <p:cNvPicPr>
            <a:picLocks noChangeAspect="1"/>
          </p:cNvPicPr>
          <p:nvPr/>
        </p:nvPicPr>
        <p:blipFill>
          <a:blip r:embed="rId4"/>
          <a:stretch>
            <a:fillRect/>
          </a:stretch>
        </p:blipFill>
        <p:spPr>
          <a:xfrm>
            <a:off x="1788304" y="2468400"/>
            <a:ext cx="5040000" cy="2520000"/>
          </a:xfrm>
          <a:prstGeom prst="rect">
            <a:avLst/>
          </a:prstGeom>
        </p:spPr>
      </p:pic>
      <p:sp>
        <p:nvSpPr>
          <p:cNvPr id="6" name="TextBox 5">
            <a:extLst>
              <a:ext uri="{FF2B5EF4-FFF2-40B4-BE49-F238E27FC236}">
                <a16:creationId xmlns:a16="http://schemas.microsoft.com/office/drawing/2014/main" id="{FDA4765B-E493-94E3-E2C8-703841E1A308}"/>
              </a:ext>
            </a:extLst>
          </p:cNvPr>
          <p:cNvSpPr txBox="1"/>
          <p:nvPr/>
        </p:nvSpPr>
        <p:spPr>
          <a:xfrm>
            <a:off x="2157096" y="2108400"/>
            <a:ext cx="1800000" cy="400110"/>
          </a:xfrm>
          <a:prstGeom prst="rect">
            <a:avLst/>
          </a:prstGeom>
          <a:noFill/>
        </p:spPr>
        <p:txBody>
          <a:bodyPr wrap="square" rtlCol="0">
            <a:spAutoFit/>
          </a:bodyPr>
          <a:lstStyle/>
          <a:p>
            <a:r>
              <a:rPr lang="en-GB" sz="2000" i="1" dirty="0">
                <a:solidFill>
                  <a:srgbClr val="FADD7F"/>
                </a:solidFill>
                <a:effectLst/>
                <a:latin typeface="Source Sans Pro" panose="020B0503030403020204" pitchFamily="34" charset="0"/>
                <a:ea typeface="Calibri" panose="020F0502020204030204" pitchFamily="34" charset="0"/>
              </a:rPr>
              <a:t>M </a:t>
            </a:r>
            <a:r>
              <a:rPr lang="en-GB" sz="2000" dirty="0">
                <a:solidFill>
                  <a:srgbClr val="FADD7F"/>
                </a:solidFill>
                <a:effectLst/>
                <a:latin typeface="Source Sans Pro" panose="020B0503030403020204" pitchFamily="34" charset="0"/>
                <a:ea typeface="Calibri" panose="020F0502020204030204" pitchFamily="34" charset="0"/>
              </a:rPr>
              <a:t>= 200.19 </a:t>
            </a:r>
            <a:r>
              <a:rPr lang="en-GB" sz="2000" dirty="0" err="1">
                <a:solidFill>
                  <a:srgbClr val="FADD7F"/>
                </a:solidFill>
                <a:effectLst/>
                <a:latin typeface="Source Sans Pro" panose="020B0503030403020204" pitchFamily="34" charset="0"/>
                <a:ea typeface="Calibri" panose="020F0502020204030204" pitchFamily="34" charset="0"/>
              </a:rPr>
              <a:t>ms</a:t>
            </a:r>
            <a:endParaRPr lang="en-GB" sz="2000" dirty="0">
              <a:solidFill>
                <a:srgbClr val="FADD7F"/>
              </a:solidFill>
              <a:latin typeface="Source Sans Pro" panose="020B0503030403020204" pitchFamily="34" charset="0"/>
              <a:ea typeface="Calibri" panose="020F0502020204030204" pitchFamily="34" charset="0"/>
            </a:endParaRPr>
          </a:p>
        </p:txBody>
      </p:sp>
      <p:sp>
        <p:nvSpPr>
          <p:cNvPr id="8" name="TextBox 7">
            <a:extLst>
              <a:ext uri="{FF2B5EF4-FFF2-40B4-BE49-F238E27FC236}">
                <a16:creationId xmlns:a16="http://schemas.microsoft.com/office/drawing/2014/main" id="{5F0AE1CE-4182-0E81-5B7E-B310D1373E8D}"/>
              </a:ext>
            </a:extLst>
          </p:cNvPr>
          <p:cNvSpPr txBox="1"/>
          <p:nvPr/>
        </p:nvSpPr>
        <p:spPr>
          <a:xfrm>
            <a:off x="6175886" y="2383003"/>
            <a:ext cx="1800000" cy="400110"/>
          </a:xfrm>
          <a:prstGeom prst="rect">
            <a:avLst/>
          </a:prstGeom>
          <a:noFill/>
        </p:spPr>
        <p:txBody>
          <a:bodyPr wrap="square" rtlCol="0">
            <a:spAutoFit/>
          </a:bodyPr>
          <a:lstStyle/>
          <a:p>
            <a:r>
              <a:rPr lang="en-GB" sz="2000" i="1" dirty="0">
                <a:solidFill>
                  <a:srgbClr val="7FFF7F"/>
                </a:solidFill>
                <a:effectLst/>
                <a:latin typeface="Source Sans Pro" panose="020B0503030403020204" pitchFamily="34" charset="0"/>
                <a:ea typeface="Calibri" panose="020F0502020204030204" pitchFamily="34" charset="0"/>
              </a:rPr>
              <a:t>M</a:t>
            </a:r>
            <a:r>
              <a:rPr lang="en-GB" sz="2000" dirty="0">
                <a:solidFill>
                  <a:srgbClr val="7FFF7F"/>
                </a:solidFill>
                <a:effectLst/>
                <a:latin typeface="Source Sans Pro" panose="020B0503030403020204" pitchFamily="34" charset="0"/>
                <a:ea typeface="Calibri" panose="020F0502020204030204" pitchFamily="34" charset="0"/>
              </a:rPr>
              <a:t> = </a:t>
            </a:r>
            <a:r>
              <a:rPr lang="en-GB" sz="2000" dirty="0">
                <a:solidFill>
                  <a:srgbClr val="7FFF7F"/>
                </a:solidFill>
                <a:latin typeface="Source Sans Pro" panose="020B0503030403020204" pitchFamily="34" charset="0"/>
                <a:ea typeface="Calibri" panose="020F0502020204030204" pitchFamily="34" charset="0"/>
              </a:rPr>
              <a:t>227.72</a:t>
            </a:r>
            <a:r>
              <a:rPr lang="en-GB" sz="2000" dirty="0">
                <a:solidFill>
                  <a:srgbClr val="7FFF7F"/>
                </a:solidFill>
                <a:effectLst/>
                <a:latin typeface="Source Sans Pro" panose="020B0503030403020204" pitchFamily="34" charset="0"/>
                <a:ea typeface="Calibri" panose="020F0502020204030204" pitchFamily="34" charset="0"/>
              </a:rPr>
              <a:t> </a:t>
            </a:r>
            <a:r>
              <a:rPr lang="en-GB" sz="2000" dirty="0" err="1">
                <a:solidFill>
                  <a:srgbClr val="7FFF7F"/>
                </a:solidFill>
                <a:effectLst/>
                <a:latin typeface="Source Sans Pro" panose="020B0503030403020204" pitchFamily="34" charset="0"/>
                <a:ea typeface="Calibri" panose="020F0502020204030204" pitchFamily="34" charset="0"/>
              </a:rPr>
              <a:t>ms</a:t>
            </a:r>
            <a:endParaRPr lang="en-GB" sz="2000" dirty="0">
              <a:solidFill>
                <a:srgbClr val="7FFF7F"/>
              </a:solidFill>
              <a:latin typeface="Source Sans Pro" panose="020B0503030403020204" pitchFamily="34" charset="0"/>
              <a:ea typeface="Calibri" panose="020F0502020204030204" pitchFamily="34" charset="0"/>
            </a:endParaRPr>
          </a:p>
        </p:txBody>
      </p:sp>
      <p:sp>
        <p:nvSpPr>
          <p:cNvPr id="9" name="TextBox 8">
            <a:extLst>
              <a:ext uri="{FF2B5EF4-FFF2-40B4-BE49-F238E27FC236}">
                <a16:creationId xmlns:a16="http://schemas.microsoft.com/office/drawing/2014/main" id="{FD8F8115-3D8F-6221-1F09-E8F2E6DF8588}"/>
              </a:ext>
            </a:extLst>
          </p:cNvPr>
          <p:cNvSpPr txBox="1"/>
          <p:nvPr/>
        </p:nvSpPr>
        <p:spPr>
          <a:xfrm>
            <a:off x="3484914" y="2383003"/>
            <a:ext cx="1800000" cy="400110"/>
          </a:xfrm>
          <a:prstGeom prst="rect">
            <a:avLst/>
          </a:prstGeom>
          <a:noFill/>
        </p:spPr>
        <p:txBody>
          <a:bodyPr wrap="square" rtlCol="0">
            <a:spAutoFit/>
          </a:bodyPr>
          <a:lstStyle/>
          <a:p>
            <a:r>
              <a:rPr lang="en-GB" sz="2000" i="1" dirty="0">
                <a:solidFill>
                  <a:srgbClr val="F79BFF"/>
                </a:solidFill>
                <a:effectLst/>
                <a:latin typeface="Source Sans Pro" panose="020B0503030403020204" pitchFamily="34" charset="0"/>
                <a:ea typeface="Calibri" panose="020F0502020204030204" pitchFamily="34" charset="0"/>
              </a:rPr>
              <a:t>M </a:t>
            </a:r>
            <a:r>
              <a:rPr lang="en-GB" sz="2000" dirty="0">
                <a:solidFill>
                  <a:srgbClr val="F79BFF"/>
                </a:solidFill>
                <a:effectLst/>
                <a:latin typeface="Source Sans Pro" panose="020B0503030403020204" pitchFamily="34" charset="0"/>
                <a:ea typeface="Calibri" panose="020F0502020204030204" pitchFamily="34" charset="0"/>
              </a:rPr>
              <a:t>= 135.64 </a:t>
            </a:r>
            <a:r>
              <a:rPr lang="en-GB" sz="2000" dirty="0" err="1">
                <a:solidFill>
                  <a:srgbClr val="F79BFF"/>
                </a:solidFill>
                <a:effectLst/>
                <a:latin typeface="Source Sans Pro" panose="020B0503030403020204" pitchFamily="34" charset="0"/>
                <a:ea typeface="Calibri" panose="020F0502020204030204" pitchFamily="34" charset="0"/>
              </a:rPr>
              <a:t>ms</a:t>
            </a:r>
            <a:endParaRPr lang="en-GB" sz="2000" dirty="0">
              <a:solidFill>
                <a:srgbClr val="F79BFF"/>
              </a:solidFill>
              <a:latin typeface="Source Sans Pro" panose="020B0503030403020204" pitchFamily="34" charset="0"/>
              <a:ea typeface="Calibri" panose="020F0502020204030204" pitchFamily="34" charset="0"/>
            </a:endParaRPr>
          </a:p>
        </p:txBody>
      </p:sp>
      <p:sp>
        <p:nvSpPr>
          <p:cNvPr id="10" name="TextBox 9">
            <a:extLst>
              <a:ext uri="{FF2B5EF4-FFF2-40B4-BE49-F238E27FC236}">
                <a16:creationId xmlns:a16="http://schemas.microsoft.com/office/drawing/2014/main" id="{BEC22A0B-D971-7AFD-3F29-772C8AE8F012}"/>
              </a:ext>
            </a:extLst>
          </p:cNvPr>
          <p:cNvSpPr txBox="1"/>
          <p:nvPr/>
        </p:nvSpPr>
        <p:spPr>
          <a:xfrm>
            <a:off x="4848068" y="2123161"/>
            <a:ext cx="1800000" cy="400110"/>
          </a:xfrm>
          <a:prstGeom prst="rect">
            <a:avLst/>
          </a:prstGeom>
          <a:noFill/>
        </p:spPr>
        <p:txBody>
          <a:bodyPr wrap="square" rtlCol="0">
            <a:spAutoFit/>
          </a:bodyPr>
          <a:lstStyle/>
          <a:p>
            <a:r>
              <a:rPr lang="en-GB" sz="2000" i="1" dirty="0">
                <a:solidFill>
                  <a:srgbClr val="9BB8FF"/>
                </a:solidFill>
                <a:effectLst/>
                <a:latin typeface="Source Sans Pro" panose="020B0503030403020204" pitchFamily="34" charset="0"/>
                <a:ea typeface="Calibri" panose="020F0502020204030204" pitchFamily="34" charset="0"/>
              </a:rPr>
              <a:t>M </a:t>
            </a:r>
            <a:r>
              <a:rPr lang="en-GB" sz="2000" dirty="0">
                <a:solidFill>
                  <a:srgbClr val="9BB8FF"/>
                </a:solidFill>
                <a:effectLst/>
                <a:latin typeface="Source Sans Pro" panose="020B0503030403020204" pitchFamily="34" charset="0"/>
                <a:ea typeface="Calibri" panose="020F0502020204030204" pitchFamily="34" charset="0"/>
              </a:rPr>
              <a:t>= 205.77 </a:t>
            </a:r>
            <a:r>
              <a:rPr lang="en-GB" sz="2000" dirty="0" err="1">
                <a:solidFill>
                  <a:srgbClr val="9BB8FF"/>
                </a:solidFill>
                <a:effectLst/>
                <a:latin typeface="Source Sans Pro" panose="020B0503030403020204" pitchFamily="34" charset="0"/>
                <a:ea typeface="Calibri" panose="020F0502020204030204" pitchFamily="34" charset="0"/>
              </a:rPr>
              <a:t>ms</a:t>
            </a:r>
            <a:endParaRPr lang="en-GB" sz="2000" dirty="0">
              <a:solidFill>
                <a:srgbClr val="9BB8FF"/>
              </a:solidFill>
              <a:latin typeface="Source Sans Pro" panose="020B0503030403020204" pitchFamily="34" charset="0"/>
              <a:ea typeface="Calibri" panose="020F0502020204030204" pitchFamily="34" charset="0"/>
            </a:endParaRPr>
          </a:p>
        </p:txBody>
      </p:sp>
    </p:spTree>
    <p:custDataLst>
      <p:tags r:id="rId1"/>
    </p:custDataLst>
    <p:extLst>
      <p:ext uri="{BB962C8B-B14F-4D97-AF65-F5344CB8AC3E}">
        <p14:creationId xmlns:p14="http://schemas.microsoft.com/office/powerpoint/2010/main" val="2913844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1F9A5-CA8A-4DB9-6446-97641160C88E}"/>
              </a:ext>
            </a:extLst>
          </p:cNvPr>
          <p:cNvSpPr>
            <a:spLocks noGrp="1"/>
          </p:cNvSpPr>
          <p:nvPr>
            <p:ph type="title"/>
          </p:nvPr>
        </p:nvSpPr>
        <p:spPr/>
        <p:txBody>
          <a:bodyPr/>
          <a:lstStyle/>
          <a:p>
            <a:r>
              <a:rPr lang="en-GB" sz="3200" dirty="0"/>
              <a:t>Drift-diffusion model (DDM)</a:t>
            </a:r>
          </a:p>
        </p:txBody>
      </p:sp>
      <p:sp>
        <p:nvSpPr>
          <p:cNvPr id="4" name="Slide Number Placeholder 3">
            <a:extLst>
              <a:ext uri="{FF2B5EF4-FFF2-40B4-BE49-F238E27FC236}">
                <a16:creationId xmlns:a16="http://schemas.microsoft.com/office/drawing/2014/main" id="{54F398E5-54A2-0CD2-3B34-0022C17F35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11</a:t>
            </a:fld>
            <a:endParaRPr lang="en-GB"/>
          </a:p>
        </p:txBody>
      </p:sp>
      <p:grpSp>
        <p:nvGrpSpPr>
          <p:cNvPr id="99" name="Group 98">
            <a:extLst>
              <a:ext uri="{FF2B5EF4-FFF2-40B4-BE49-F238E27FC236}">
                <a16:creationId xmlns:a16="http://schemas.microsoft.com/office/drawing/2014/main" id="{2EEAA9A6-2320-FA8B-5F71-5C03DC9CB256}"/>
              </a:ext>
            </a:extLst>
          </p:cNvPr>
          <p:cNvGrpSpPr/>
          <p:nvPr/>
        </p:nvGrpSpPr>
        <p:grpSpPr>
          <a:xfrm>
            <a:off x="4537675" y="1662122"/>
            <a:ext cx="4136335" cy="3357891"/>
            <a:chOff x="4537675" y="1662122"/>
            <a:chExt cx="4136335" cy="3357891"/>
          </a:xfrm>
        </p:grpSpPr>
        <p:grpSp>
          <p:nvGrpSpPr>
            <p:cNvPr id="75" name="Group 74">
              <a:extLst>
                <a:ext uri="{FF2B5EF4-FFF2-40B4-BE49-F238E27FC236}">
                  <a16:creationId xmlns:a16="http://schemas.microsoft.com/office/drawing/2014/main" id="{A787A0A8-D581-3634-5A0A-B29AA5C325FF}"/>
                </a:ext>
              </a:extLst>
            </p:cNvPr>
            <p:cNvGrpSpPr/>
            <p:nvPr/>
          </p:nvGrpSpPr>
          <p:grpSpPr>
            <a:xfrm>
              <a:off x="4537675" y="1662122"/>
              <a:ext cx="4136335" cy="3010149"/>
              <a:chOff x="34581" y="180000"/>
              <a:chExt cx="4603119" cy="4159084"/>
            </a:xfrm>
          </p:grpSpPr>
          <p:cxnSp>
            <p:nvCxnSpPr>
              <p:cNvPr id="76" name="Straight Connector 75">
                <a:extLst>
                  <a:ext uri="{FF2B5EF4-FFF2-40B4-BE49-F238E27FC236}">
                    <a16:creationId xmlns:a16="http://schemas.microsoft.com/office/drawing/2014/main" id="{71D180E7-3A84-28B2-31B0-834D4271A02A}"/>
                  </a:ext>
                </a:extLst>
              </p:cNvPr>
              <p:cNvCxnSpPr>
                <a:cxnSpLocks/>
              </p:cNvCxnSpPr>
              <p:nvPr/>
            </p:nvCxnSpPr>
            <p:spPr>
              <a:xfrm>
                <a:off x="193156" y="822481"/>
                <a:ext cx="4320000" cy="0"/>
              </a:xfrm>
              <a:prstGeom prst="line">
                <a:avLst/>
              </a:prstGeom>
              <a:noFill/>
              <a:ln w="19050" cap="flat" cmpd="sng" algn="ctr">
                <a:solidFill>
                  <a:sysClr val="windowText" lastClr="000000"/>
                </a:solidFill>
                <a:prstDash val="solid"/>
                <a:miter lim="800000"/>
              </a:ln>
              <a:effectLst/>
            </p:spPr>
          </p:cxnSp>
          <p:cxnSp>
            <p:nvCxnSpPr>
              <p:cNvPr id="77" name="Straight Connector 76">
                <a:extLst>
                  <a:ext uri="{FF2B5EF4-FFF2-40B4-BE49-F238E27FC236}">
                    <a16:creationId xmlns:a16="http://schemas.microsoft.com/office/drawing/2014/main" id="{5C9A4BBF-A33A-FE30-9A05-22381196E18F}"/>
                  </a:ext>
                </a:extLst>
              </p:cNvPr>
              <p:cNvCxnSpPr>
                <a:cxnSpLocks/>
              </p:cNvCxnSpPr>
              <p:nvPr/>
            </p:nvCxnSpPr>
            <p:spPr>
              <a:xfrm flipV="1">
                <a:off x="193156" y="2604060"/>
                <a:ext cx="4320000" cy="18566"/>
              </a:xfrm>
              <a:prstGeom prst="line">
                <a:avLst/>
              </a:prstGeom>
              <a:noFill/>
              <a:ln w="19050" cap="flat" cmpd="sng" algn="ctr">
                <a:solidFill>
                  <a:sysClr val="windowText" lastClr="000000"/>
                </a:solidFill>
                <a:prstDash val="solid"/>
                <a:miter lim="800000"/>
              </a:ln>
              <a:effectLst/>
            </p:spPr>
          </p:cxnSp>
          <p:cxnSp>
            <p:nvCxnSpPr>
              <p:cNvPr id="78" name="Straight Connector 77">
                <a:extLst>
                  <a:ext uri="{FF2B5EF4-FFF2-40B4-BE49-F238E27FC236}">
                    <a16:creationId xmlns:a16="http://schemas.microsoft.com/office/drawing/2014/main" id="{3F9F9F38-82EF-C644-D569-F0AD83230486}"/>
                  </a:ext>
                </a:extLst>
              </p:cNvPr>
              <p:cNvCxnSpPr>
                <a:cxnSpLocks/>
              </p:cNvCxnSpPr>
              <p:nvPr/>
            </p:nvCxnSpPr>
            <p:spPr>
              <a:xfrm rot="5400000" flipV="1">
                <a:off x="54289" y="1710252"/>
                <a:ext cx="1800000" cy="0"/>
              </a:xfrm>
              <a:prstGeom prst="line">
                <a:avLst/>
              </a:prstGeom>
              <a:noFill/>
              <a:ln w="19050" cap="flat" cmpd="sng" algn="ctr">
                <a:solidFill>
                  <a:sysClr val="windowText" lastClr="000000"/>
                </a:solidFill>
                <a:prstDash val="dash"/>
                <a:round/>
                <a:headEnd type="none" w="med" len="med"/>
                <a:tailEnd type="none" w="med" len="med"/>
              </a:ln>
              <a:effectLst/>
            </p:spPr>
          </p:cxnSp>
          <p:sp>
            <p:nvSpPr>
              <p:cNvPr id="80" name="Oval 79">
                <a:extLst>
                  <a:ext uri="{FF2B5EF4-FFF2-40B4-BE49-F238E27FC236}">
                    <a16:creationId xmlns:a16="http://schemas.microsoft.com/office/drawing/2014/main" id="{E23A6F19-B8A4-48FE-AD86-975253FF29EA}"/>
                  </a:ext>
                </a:extLst>
              </p:cNvPr>
              <p:cNvSpPr/>
              <p:nvPr/>
            </p:nvSpPr>
            <p:spPr>
              <a:xfrm>
                <a:off x="3448133" y="789366"/>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1" name="Oval 80">
                <a:extLst>
                  <a:ext uri="{FF2B5EF4-FFF2-40B4-BE49-F238E27FC236}">
                    <a16:creationId xmlns:a16="http://schemas.microsoft.com/office/drawing/2014/main" id="{5203CB74-EFA8-0831-F8B4-776525B03E60}"/>
                  </a:ext>
                </a:extLst>
              </p:cNvPr>
              <p:cNvSpPr/>
              <p:nvPr/>
            </p:nvSpPr>
            <p:spPr>
              <a:xfrm>
                <a:off x="3448133" y="2568957"/>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2" name="Freeform: Shape 81">
                <a:extLst>
                  <a:ext uri="{FF2B5EF4-FFF2-40B4-BE49-F238E27FC236}">
                    <a16:creationId xmlns:a16="http://schemas.microsoft.com/office/drawing/2014/main" id="{F123302B-42C5-7F86-4832-7BDEDC86027A}"/>
                  </a:ext>
                </a:extLst>
              </p:cNvPr>
              <p:cNvSpPr/>
              <p:nvPr/>
            </p:nvSpPr>
            <p:spPr>
              <a:xfrm>
                <a:off x="966075" y="808445"/>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0FF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3" name="Freeform: Shape 82">
                <a:extLst>
                  <a:ext uri="{FF2B5EF4-FFF2-40B4-BE49-F238E27FC236}">
                    <a16:creationId xmlns:a16="http://schemas.microsoft.com/office/drawing/2014/main" id="{E663661E-9AEB-AC79-A01F-E0F2E2461D50}"/>
                  </a:ext>
                </a:extLst>
              </p:cNvPr>
              <p:cNvSpPr/>
              <p:nvPr/>
            </p:nvSpPr>
            <p:spPr>
              <a:xfrm rot="10800000" flipH="1">
                <a:off x="955240" y="1699400"/>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100FE"/>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4" name="TextBox 83">
                <a:extLst>
                  <a:ext uri="{FF2B5EF4-FFF2-40B4-BE49-F238E27FC236}">
                    <a16:creationId xmlns:a16="http://schemas.microsoft.com/office/drawing/2014/main" id="{7358EA75-F58A-26DF-D5D8-BB76396B4FB3}"/>
                  </a:ext>
                </a:extLst>
              </p:cNvPr>
              <p:cNvSpPr txBox="1"/>
              <p:nvPr/>
            </p:nvSpPr>
            <p:spPr>
              <a:xfrm>
                <a:off x="2816418" y="2649042"/>
                <a:ext cx="878046" cy="4677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Source Sans Pro" panose="020B0503030403020204" pitchFamily="34" charset="0"/>
                    <a:ea typeface="+mn-ea"/>
                    <a:cs typeface="Times New Roman" panose="02020603050405020304" pitchFamily="18" charset="0"/>
                  </a:rPr>
                  <a:t>Blue</a:t>
                </a:r>
              </a:p>
            </p:txBody>
          </p:sp>
          <p:sp>
            <p:nvSpPr>
              <p:cNvPr id="85" name="TextBox 84">
                <a:extLst>
                  <a:ext uri="{FF2B5EF4-FFF2-40B4-BE49-F238E27FC236}">
                    <a16:creationId xmlns:a16="http://schemas.microsoft.com/office/drawing/2014/main" id="{3D503B5D-12B9-6208-5751-A80501AA3F62}"/>
                  </a:ext>
                </a:extLst>
              </p:cNvPr>
              <p:cNvSpPr txBox="1"/>
              <p:nvPr/>
            </p:nvSpPr>
            <p:spPr>
              <a:xfrm>
                <a:off x="2757395" y="397211"/>
                <a:ext cx="1036002" cy="4677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Source Sans Pro" panose="020B0503030403020204" pitchFamily="34" charset="0"/>
                    <a:ea typeface="+mn-ea"/>
                    <a:cs typeface="Times New Roman" panose="02020603050405020304" pitchFamily="18" charset="0"/>
                  </a:rPr>
                  <a:t>Green</a:t>
                </a:r>
              </a:p>
            </p:txBody>
          </p:sp>
          <p:sp>
            <p:nvSpPr>
              <p:cNvPr id="86" name="Freeform: Shape 85">
                <a:extLst>
                  <a:ext uri="{FF2B5EF4-FFF2-40B4-BE49-F238E27FC236}">
                    <a16:creationId xmlns:a16="http://schemas.microsoft.com/office/drawing/2014/main" id="{9E7D5C05-3F4C-5847-3FCF-E6CFEB585D07}"/>
                  </a:ext>
                </a:extLst>
              </p:cNvPr>
              <p:cNvSpPr/>
              <p:nvPr/>
            </p:nvSpPr>
            <p:spPr>
              <a:xfrm>
                <a:off x="2872090" y="2604061"/>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7" name="Freeform: Shape 86">
                <a:extLst>
                  <a:ext uri="{FF2B5EF4-FFF2-40B4-BE49-F238E27FC236}">
                    <a16:creationId xmlns:a16="http://schemas.microsoft.com/office/drawing/2014/main" id="{7A0F23C4-420A-EEEF-D11F-CB061AC2B679}"/>
                  </a:ext>
                </a:extLst>
              </p:cNvPr>
              <p:cNvSpPr/>
              <p:nvPr/>
            </p:nvSpPr>
            <p:spPr>
              <a:xfrm flipV="1">
                <a:off x="2871140" y="180000"/>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9" name="TextBox 88">
                <a:extLst>
                  <a:ext uri="{FF2B5EF4-FFF2-40B4-BE49-F238E27FC236}">
                    <a16:creationId xmlns:a16="http://schemas.microsoft.com/office/drawing/2014/main" id="{7CBACD31-3495-C628-3A73-E605DF541FF3}"/>
                  </a:ext>
                </a:extLst>
              </p:cNvPr>
              <p:cNvSpPr txBox="1"/>
              <p:nvPr/>
            </p:nvSpPr>
            <p:spPr>
              <a:xfrm>
                <a:off x="476285" y="773352"/>
                <a:ext cx="2304071" cy="4677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Drift Rate (</a:t>
                </a:r>
                <a:r>
                  <a:rPr kumimoji="0" lang="en-GB" sz="1600" b="1" i="1"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v</a:t>
                </a:r>
                <a:r>
                  <a:rPr kumimoji="0" lang="en-GB" sz="1600" b="1" i="0"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a:t>
                </a:r>
              </a:p>
            </p:txBody>
          </p:sp>
          <p:sp>
            <p:nvSpPr>
              <p:cNvPr id="90" name="TextBox 89">
                <a:extLst>
                  <a:ext uri="{FF2B5EF4-FFF2-40B4-BE49-F238E27FC236}">
                    <a16:creationId xmlns:a16="http://schemas.microsoft.com/office/drawing/2014/main" id="{A1D8A8DF-EED7-D962-221E-F61C4B1D9D33}"/>
                  </a:ext>
                </a:extLst>
              </p:cNvPr>
              <p:cNvSpPr txBox="1"/>
              <p:nvPr/>
            </p:nvSpPr>
            <p:spPr>
              <a:xfrm>
                <a:off x="3884181" y="731489"/>
                <a:ext cx="753519" cy="1941015"/>
              </a:xfrm>
              <a:prstGeom prst="rect">
                <a:avLst/>
              </a:prstGeom>
              <a:noFill/>
            </p:spPr>
            <p:txBody>
              <a:bodyPr vert="vert270"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Boundary Separation (</a:t>
                </a:r>
                <a:r>
                  <a:rPr kumimoji="0" lang="en-GB" sz="1600" b="1" i="1"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a:t>
                </a:r>
                <a:r>
                  <a:rPr kumimoji="0" lang="en-GB" sz="1600" b="1" i="0"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t>
                </a:r>
              </a:p>
            </p:txBody>
          </p:sp>
          <p:cxnSp>
            <p:nvCxnSpPr>
              <p:cNvPr id="91" name="Straight Arrow Connector 90">
                <a:extLst>
                  <a:ext uri="{FF2B5EF4-FFF2-40B4-BE49-F238E27FC236}">
                    <a16:creationId xmlns:a16="http://schemas.microsoft.com/office/drawing/2014/main" id="{B1C153F7-1EAD-1F86-3A44-49CAA6D95B18}"/>
                  </a:ext>
                </a:extLst>
              </p:cNvPr>
              <p:cNvCxnSpPr/>
              <p:nvPr/>
            </p:nvCxnSpPr>
            <p:spPr>
              <a:xfrm>
                <a:off x="3965101" y="822481"/>
                <a:ext cx="0" cy="1781580"/>
              </a:xfrm>
              <a:prstGeom prst="straightConnector1">
                <a:avLst/>
              </a:prstGeom>
              <a:noFill/>
              <a:ln w="19050" cap="flat" cmpd="sng" algn="ctr">
                <a:solidFill>
                  <a:schemeClr val="accent4"/>
                </a:solidFill>
                <a:prstDash val="solid"/>
                <a:miter lim="800000"/>
                <a:headEnd type="triangle"/>
                <a:tailEnd type="triangle"/>
              </a:ln>
              <a:effectLst/>
            </p:spPr>
          </p:cxnSp>
          <p:sp>
            <p:nvSpPr>
              <p:cNvPr id="92" name="Right Brace 91">
                <a:extLst>
                  <a:ext uri="{FF2B5EF4-FFF2-40B4-BE49-F238E27FC236}">
                    <a16:creationId xmlns:a16="http://schemas.microsoft.com/office/drawing/2014/main" id="{FC5C4547-951C-C121-4DCD-55AC2CE83FCC}"/>
                  </a:ext>
                </a:extLst>
              </p:cNvPr>
              <p:cNvSpPr/>
              <p:nvPr/>
            </p:nvSpPr>
            <p:spPr>
              <a:xfrm rot="5400000">
                <a:off x="393722" y="2964318"/>
                <a:ext cx="360000" cy="761132"/>
              </a:xfrm>
              <a:prstGeom prst="rightBrace">
                <a:avLst/>
              </a:prstGeom>
              <a:noFill/>
              <a:ln w="19050" cap="flat" cmpd="sng" algn="ctr">
                <a:solidFill>
                  <a:schemeClr val="accent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schemeClr val="accent3"/>
                  </a:solidFill>
                  <a:effectLst/>
                  <a:uLnTx/>
                  <a:uFillTx/>
                  <a:latin typeface="Source Sans Pro" panose="020B0503030403020204" pitchFamily="34" charset="0"/>
                  <a:ea typeface="+mn-ea"/>
                  <a:cs typeface="+mn-cs"/>
                </a:endParaRPr>
              </a:p>
            </p:txBody>
          </p:sp>
          <p:sp>
            <p:nvSpPr>
              <p:cNvPr id="93" name="Right Brace 92">
                <a:extLst>
                  <a:ext uri="{FF2B5EF4-FFF2-40B4-BE49-F238E27FC236}">
                    <a16:creationId xmlns:a16="http://schemas.microsoft.com/office/drawing/2014/main" id="{9BF67C9A-3D8B-CDA3-9E94-8C978EA562BF}"/>
                  </a:ext>
                </a:extLst>
              </p:cNvPr>
              <p:cNvSpPr/>
              <p:nvPr/>
            </p:nvSpPr>
            <p:spPr>
              <a:xfrm rot="5400000">
                <a:off x="2034711" y="2102034"/>
                <a:ext cx="360000" cy="2466844"/>
              </a:xfrm>
              <a:prstGeom prst="rightBrace">
                <a:avLst/>
              </a:pr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black"/>
                  </a:solidFill>
                  <a:effectLst/>
                  <a:uLnTx/>
                  <a:uFillTx/>
                  <a:latin typeface="Source Sans Pro" panose="020B0503030403020204" pitchFamily="34" charset="0"/>
                  <a:ea typeface="+mn-ea"/>
                  <a:cs typeface="+mn-cs"/>
                </a:endParaRPr>
              </a:p>
            </p:txBody>
          </p:sp>
          <p:sp>
            <p:nvSpPr>
              <p:cNvPr id="94" name="Right Brace 93">
                <a:extLst>
                  <a:ext uri="{FF2B5EF4-FFF2-40B4-BE49-F238E27FC236}">
                    <a16:creationId xmlns:a16="http://schemas.microsoft.com/office/drawing/2014/main" id="{827E9FEA-2317-7D3A-3788-68E964032D46}"/>
                  </a:ext>
                </a:extLst>
              </p:cNvPr>
              <p:cNvSpPr/>
              <p:nvPr/>
            </p:nvSpPr>
            <p:spPr>
              <a:xfrm rot="5400000">
                <a:off x="3820035" y="2822335"/>
                <a:ext cx="360000" cy="1026241"/>
              </a:xfrm>
              <a:prstGeom prst="rightBrace">
                <a:avLst/>
              </a:prstGeom>
              <a:noFill/>
              <a:ln w="19050" cap="flat" cmpd="sng" algn="ctr">
                <a:solidFill>
                  <a:schemeClr val="accent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mn-cs"/>
                </a:endParaRPr>
              </a:p>
            </p:txBody>
          </p:sp>
          <p:sp>
            <p:nvSpPr>
              <p:cNvPr id="95" name="TextBox 94">
                <a:extLst>
                  <a:ext uri="{FF2B5EF4-FFF2-40B4-BE49-F238E27FC236}">
                    <a16:creationId xmlns:a16="http://schemas.microsoft.com/office/drawing/2014/main" id="{FA278A10-F861-385A-AEF5-ABEAAF772AC2}"/>
                  </a:ext>
                </a:extLst>
              </p:cNvPr>
              <p:cNvSpPr txBox="1"/>
              <p:nvPr/>
            </p:nvSpPr>
            <p:spPr>
              <a:xfrm>
                <a:off x="34581" y="3529630"/>
                <a:ext cx="1140398" cy="8079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Times New Roman" panose="02020603050405020304" pitchFamily="18" charset="0"/>
                  </a:rPr>
                  <a:t>Stimuli Encoding</a:t>
                </a:r>
              </a:p>
            </p:txBody>
          </p:sp>
          <p:sp>
            <p:nvSpPr>
              <p:cNvPr id="96" name="TextBox 95">
                <a:extLst>
                  <a:ext uri="{FF2B5EF4-FFF2-40B4-BE49-F238E27FC236}">
                    <a16:creationId xmlns:a16="http://schemas.microsoft.com/office/drawing/2014/main" id="{9245B477-4F74-F564-0713-4B454BDF0630}"/>
                  </a:ext>
                </a:extLst>
              </p:cNvPr>
              <p:cNvSpPr txBox="1"/>
              <p:nvPr/>
            </p:nvSpPr>
            <p:spPr>
              <a:xfrm>
                <a:off x="981288" y="3596544"/>
                <a:ext cx="2466844" cy="338553"/>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Source Sans Pro" panose="020B0503030403020204" pitchFamily="34" charset="0"/>
                    <a:ea typeface="+mn-ea"/>
                    <a:cs typeface="Times New Roman" panose="02020603050405020304" pitchFamily="18" charset="0"/>
                  </a:rPr>
                  <a:t>Decision Time</a:t>
                </a:r>
              </a:p>
            </p:txBody>
          </p:sp>
          <p:sp>
            <p:nvSpPr>
              <p:cNvPr id="97" name="TextBox 96">
                <a:extLst>
                  <a:ext uri="{FF2B5EF4-FFF2-40B4-BE49-F238E27FC236}">
                    <a16:creationId xmlns:a16="http://schemas.microsoft.com/office/drawing/2014/main" id="{372A38C3-2135-DA0D-028B-6766DA16DC56}"/>
                  </a:ext>
                </a:extLst>
              </p:cNvPr>
              <p:cNvSpPr txBox="1"/>
              <p:nvPr/>
            </p:nvSpPr>
            <p:spPr>
              <a:xfrm>
                <a:off x="3403927" y="3531108"/>
                <a:ext cx="1192213" cy="8079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Times New Roman" panose="02020603050405020304" pitchFamily="18" charset="0"/>
                  </a:rPr>
                  <a:t>Response Execution</a:t>
                </a:r>
              </a:p>
            </p:txBody>
          </p:sp>
          <p:sp>
            <p:nvSpPr>
              <p:cNvPr id="79" name="Oval 78">
                <a:extLst>
                  <a:ext uri="{FF2B5EF4-FFF2-40B4-BE49-F238E27FC236}">
                    <a16:creationId xmlns:a16="http://schemas.microsoft.com/office/drawing/2014/main" id="{B1CDF43D-1BB4-B7C6-E8A2-13617609D5F1}"/>
                  </a:ext>
                </a:extLst>
              </p:cNvPr>
              <p:cNvSpPr/>
              <p:nvPr/>
            </p:nvSpPr>
            <p:spPr>
              <a:xfrm>
                <a:off x="927289" y="1684113"/>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grpSp>
        <p:sp>
          <p:nvSpPr>
            <p:cNvPr id="98" name="TextBox 97">
              <a:extLst>
                <a:ext uri="{FF2B5EF4-FFF2-40B4-BE49-F238E27FC236}">
                  <a16:creationId xmlns:a16="http://schemas.microsoft.com/office/drawing/2014/main" id="{FB66F68D-5924-D5D0-DDFA-DDE0B50B4DC3}"/>
                </a:ext>
              </a:extLst>
            </p:cNvPr>
            <p:cNvSpPr txBox="1"/>
            <p:nvPr/>
          </p:nvSpPr>
          <p:spPr>
            <a:xfrm>
              <a:off x="5512787" y="4681459"/>
              <a:ext cx="2216691"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Non-decision time (</a:t>
              </a:r>
              <a:r>
                <a:rPr kumimoji="0" lang="en-GB" sz="1600" b="1" i="1"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t0</a:t>
              </a:r>
              <a:r>
                <a:rPr kumimoji="0" lang="en-GB" sz="1600" b="1"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a:t>
              </a:r>
            </a:p>
          </p:txBody>
        </p:sp>
      </p:grpSp>
      <p:sp>
        <p:nvSpPr>
          <p:cNvPr id="5" name="Text Placeholder 2">
            <a:extLst>
              <a:ext uri="{FF2B5EF4-FFF2-40B4-BE49-F238E27FC236}">
                <a16:creationId xmlns:a16="http://schemas.microsoft.com/office/drawing/2014/main" id="{8AD0F4E1-806D-5EA1-5DD7-78AB387D60EF}"/>
              </a:ext>
            </a:extLst>
          </p:cNvPr>
          <p:cNvSpPr txBox="1">
            <a:spLocks/>
          </p:cNvSpPr>
          <p:nvPr/>
        </p:nvSpPr>
        <p:spPr>
          <a:xfrm>
            <a:off x="128200" y="773806"/>
            <a:ext cx="4496678" cy="414363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pPr marL="0" lvl="0">
              <a:lnSpc>
                <a:spcPct val="100000"/>
              </a:lnSpc>
              <a:buClrTx/>
              <a:buSzTx/>
              <a:defRPr/>
            </a:pPr>
            <a:r>
              <a:rPr lang="en-GB" sz="2000" b="1" kern="1200" dirty="0">
                <a:solidFill>
                  <a:schemeClr val="tx2"/>
                </a:solidFill>
                <a:latin typeface="Source Sans Pro" panose="020B0503030403020204" pitchFamily="34" charset="0"/>
                <a:cs typeface="Times New Roman" panose="02020603050405020304" pitchFamily="18" charset="0"/>
              </a:rPr>
              <a:t>1. Drift Rate (</a:t>
            </a:r>
            <a:r>
              <a:rPr lang="en-GB" sz="2000" b="1" i="1" kern="1200" dirty="0">
                <a:solidFill>
                  <a:schemeClr val="tx2"/>
                </a:solidFill>
                <a:latin typeface="Source Sans Pro" panose="020B0503030403020204" pitchFamily="34" charset="0"/>
                <a:cs typeface="Times New Roman" panose="02020603050405020304" pitchFamily="18" charset="0"/>
              </a:rPr>
              <a:t>v</a:t>
            </a:r>
            <a:r>
              <a:rPr lang="en-GB" sz="2000" b="1" kern="1200" dirty="0">
                <a:solidFill>
                  <a:schemeClr val="tx2"/>
                </a:solidFill>
                <a:latin typeface="Source Sans Pro" panose="020B0503030403020204" pitchFamily="34" charset="0"/>
                <a:cs typeface="Times New Roman" panose="02020603050405020304" pitchFamily="18" charset="0"/>
              </a:rPr>
              <a:t>)</a:t>
            </a:r>
          </a:p>
          <a:p>
            <a:pPr marL="0" lvl="0">
              <a:lnSpc>
                <a:spcPct val="100000"/>
              </a:lnSpc>
              <a:buClrTx/>
              <a:buSzTx/>
              <a:defRPr/>
            </a:pPr>
            <a:r>
              <a:rPr lang="en-GB" sz="2000" kern="1200" dirty="0">
                <a:solidFill>
                  <a:schemeClr val="bg2"/>
                </a:solidFill>
                <a:latin typeface="Source Sans Pro" panose="020B0503030403020204" pitchFamily="34" charset="0"/>
                <a:cs typeface="Times New Roman" panose="02020603050405020304" pitchFamily="18" charset="0"/>
              </a:rPr>
              <a:t>information accumulation</a:t>
            </a:r>
          </a:p>
          <a:p>
            <a:pPr marL="0">
              <a:lnSpc>
                <a:spcPct val="100000"/>
              </a:lnSpc>
              <a:buClrTx/>
              <a:buSzTx/>
              <a:defRPr/>
            </a:pPr>
            <a:r>
              <a:rPr lang="en-GB" sz="2000" b="1" kern="1200" dirty="0">
                <a:solidFill>
                  <a:schemeClr val="accent4"/>
                </a:solidFill>
                <a:latin typeface="Source Sans Pro" panose="020B0503030403020204" pitchFamily="34" charset="0"/>
                <a:cs typeface="Times New Roman" panose="02020603050405020304" pitchFamily="18" charset="0"/>
              </a:rPr>
              <a:t>2. Boundary Separation (</a:t>
            </a:r>
            <a:r>
              <a:rPr lang="en-GB" sz="2000" b="1" i="1" kern="1200" dirty="0">
                <a:solidFill>
                  <a:schemeClr val="accent4"/>
                </a:solidFill>
                <a:latin typeface="Source Sans Pro" panose="020B0503030403020204" pitchFamily="34" charset="0"/>
                <a:cs typeface="Times New Roman" panose="02020603050405020304" pitchFamily="18" charset="0"/>
              </a:rPr>
              <a:t>a</a:t>
            </a:r>
            <a:r>
              <a:rPr lang="en-GB" sz="2000" b="1" kern="1200" dirty="0">
                <a:solidFill>
                  <a:schemeClr val="accent4"/>
                </a:solidFill>
                <a:latin typeface="Source Sans Pro" panose="020B0503030403020204" pitchFamily="34" charset="0"/>
                <a:cs typeface="Times New Roman" panose="02020603050405020304" pitchFamily="18" charset="0"/>
              </a:rPr>
              <a:t>)</a:t>
            </a:r>
          </a:p>
          <a:p>
            <a:pPr marL="0">
              <a:lnSpc>
                <a:spcPct val="100000"/>
              </a:lnSpc>
              <a:buClrTx/>
              <a:buSzTx/>
              <a:defRPr/>
            </a:pPr>
            <a:r>
              <a:rPr lang="en-GB" sz="2000" kern="1200" dirty="0">
                <a:solidFill>
                  <a:schemeClr val="bg2"/>
                </a:solidFill>
                <a:latin typeface="Source Sans Pro" panose="020B0503030403020204" pitchFamily="34" charset="0"/>
                <a:cs typeface="Times New Roman" panose="02020603050405020304" pitchFamily="18" charset="0"/>
              </a:rPr>
              <a:t>response caution</a:t>
            </a:r>
          </a:p>
          <a:p>
            <a:pPr marL="0">
              <a:lnSpc>
                <a:spcPct val="100000"/>
              </a:lnSpc>
              <a:buClrTx/>
              <a:buSzTx/>
              <a:defRPr/>
            </a:pPr>
            <a:r>
              <a:rPr lang="en-GB" sz="2000" b="1" kern="1200" dirty="0">
                <a:solidFill>
                  <a:schemeClr val="accent3"/>
                </a:solidFill>
                <a:latin typeface="Source Sans Pro" panose="020B0503030403020204" pitchFamily="34" charset="0"/>
                <a:cs typeface="Times New Roman" panose="02020603050405020304" pitchFamily="18" charset="0"/>
              </a:rPr>
              <a:t>3. Non-decision time (</a:t>
            </a:r>
            <a:r>
              <a:rPr lang="en-GB" sz="2000" b="1" i="1" kern="1200" dirty="0">
                <a:solidFill>
                  <a:schemeClr val="accent3"/>
                </a:solidFill>
                <a:latin typeface="Source Sans Pro" panose="020B0503030403020204" pitchFamily="34" charset="0"/>
                <a:cs typeface="Times New Roman" panose="02020603050405020304" pitchFamily="18" charset="0"/>
              </a:rPr>
              <a:t>t0</a:t>
            </a:r>
            <a:r>
              <a:rPr lang="en-GB" sz="2000" b="1" kern="1200" dirty="0">
                <a:solidFill>
                  <a:schemeClr val="accent3"/>
                </a:solidFill>
                <a:latin typeface="Source Sans Pro" panose="020B0503030403020204" pitchFamily="34" charset="0"/>
                <a:cs typeface="Times New Roman" panose="02020603050405020304" pitchFamily="18" charset="0"/>
              </a:rPr>
              <a:t>)</a:t>
            </a:r>
          </a:p>
          <a:p>
            <a:pPr marL="0">
              <a:lnSpc>
                <a:spcPct val="100000"/>
              </a:lnSpc>
              <a:buClrTx/>
              <a:buSzTx/>
              <a:defRPr/>
            </a:pPr>
            <a:r>
              <a:rPr lang="en-GB" sz="2000" kern="1200" dirty="0">
                <a:solidFill>
                  <a:schemeClr val="bg2"/>
                </a:solidFill>
                <a:latin typeface="Source Sans Pro" panose="020B0503030403020204" pitchFamily="34" charset="0"/>
                <a:cs typeface="Times New Roman" panose="02020603050405020304" pitchFamily="18" charset="0"/>
              </a:rPr>
              <a:t>other non-decisional processes</a:t>
            </a:r>
          </a:p>
        </p:txBody>
      </p:sp>
    </p:spTree>
    <p:extLst>
      <p:ext uri="{BB962C8B-B14F-4D97-AF65-F5344CB8AC3E}">
        <p14:creationId xmlns:p14="http://schemas.microsoft.com/office/powerpoint/2010/main" val="220081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Drift rates (</a:t>
            </a:r>
            <a:r>
              <a:rPr lang="en-GB" i="1" dirty="0"/>
              <a:t>v</a:t>
            </a:r>
            <a:r>
              <a:rPr lang="en-GB" dirty="0"/>
              <a:t>) across trial types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No differences </a:t>
            </a:r>
            <a:r>
              <a:rPr lang="en-GB" dirty="0"/>
              <a:t>in </a:t>
            </a:r>
            <a:r>
              <a:rPr lang="en-GB" b="1" dirty="0"/>
              <a:t>single trial </a:t>
            </a:r>
            <a:r>
              <a:rPr lang="en-GB" dirty="0"/>
              <a:t>or</a:t>
            </a:r>
            <a:r>
              <a:rPr lang="en-GB" b="1" dirty="0"/>
              <a:t> repetition trial drift rates. </a:t>
            </a:r>
            <a:r>
              <a:rPr lang="en-GB" dirty="0">
                <a:solidFill>
                  <a:schemeClr val="bg2"/>
                </a:solidFill>
              </a:rPr>
              <a:t>But, </a:t>
            </a:r>
            <a:r>
              <a:rPr lang="en-GB" b="1" dirty="0">
                <a:solidFill>
                  <a:schemeClr val="tx2"/>
                </a:solidFill>
              </a:rPr>
              <a:t>substantial evidence </a:t>
            </a:r>
            <a:r>
              <a:rPr lang="en-GB" dirty="0"/>
              <a:t>in favour of a main effect of expertise group on </a:t>
            </a:r>
            <a:r>
              <a:rPr lang="en-GB" b="1" dirty="0"/>
              <a:t>switch drift rates</a:t>
            </a:r>
            <a:r>
              <a:rPr lang="en-GB" dirty="0"/>
              <a:t>:</a:t>
            </a:r>
            <a:r>
              <a:rPr lang="en-GB" b="1" dirty="0"/>
              <a:t> </a:t>
            </a:r>
            <a:r>
              <a:rPr lang="en-GB" b="1" i="1" dirty="0">
                <a:solidFill>
                  <a:schemeClr val="accent3"/>
                </a:solidFill>
              </a:rPr>
              <a:t>p </a:t>
            </a:r>
            <a:r>
              <a:rPr lang="en-GB" b="1" dirty="0">
                <a:solidFill>
                  <a:schemeClr val="accent3"/>
                </a:solidFill>
              </a:rPr>
              <a:t>=.006, BF = 3.67</a:t>
            </a:r>
          </a:p>
          <a:p>
            <a:endParaRPr lang="en-GB" b="1" dirty="0">
              <a:solidFill>
                <a:schemeClr val="accent3"/>
              </a:solidFill>
            </a:endParaRP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12</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pic>
        <p:nvPicPr>
          <p:cNvPr id="6" name="Picture 5" descr="A group of colored triangles&#10;&#10;Description automatically generated with medium confidence">
            <a:extLst>
              <a:ext uri="{FF2B5EF4-FFF2-40B4-BE49-F238E27FC236}">
                <a16:creationId xmlns:a16="http://schemas.microsoft.com/office/drawing/2014/main" id="{7A68B0D5-48DE-AE5E-65EB-3D393EF9FAB1}"/>
              </a:ext>
            </a:extLst>
          </p:cNvPr>
          <p:cNvPicPr>
            <a:picLocks noChangeAspect="1"/>
          </p:cNvPicPr>
          <p:nvPr/>
        </p:nvPicPr>
        <p:blipFill>
          <a:blip r:embed="rId4"/>
          <a:stretch>
            <a:fillRect/>
          </a:stretch>
        </p:blipFill>
        <p:spPr>
          <a:xfrm>
            <a:off x="1883486" y="2441118"/>
            <a:ext cx="5040000" cy="2520000"/>
          </a:xfrm>
          <a:prstGeom prst="rect">
            <a:avLst/>
          </a:prstGeom>
        </p:spPr>
      </p:pic>
      <p:sp>
        <p:nvSpPr>
          <p:cNvPr id="5" name="TextBox 4">
            <a:extLst>
              <a:ext uri="{FF2B5EF4-FFF2-40B4-BE49-F238E27FC236}">
                <a16:creationId xmlns:a16="http://schemas.microsoft.com/office/drawing/2014/main" id="{72FC218D-5779-11D2-367A-FC6FFBE8DE55}"/>
              </a:ext>
            </a:extLst>
          </p:cNvPr>
          <p:cNvSpPr txBox="1"/>
          <p:nvPr/>
        </p:nvSpPr>
        <p:spPr>
          <a:xfrm>
            <a:off x="2389577" y="2347018"/>
            <a:ext cx="1800000" cy="400110"/>
          </a:xfrm>
          <a:prstGeom prst="rect">
            <a:avLst/>
          </a:prstGeom>
          <a:noFill/>
        </p:spPr>
        <p:txBody>
          <a:bodyPr wrap="square" rtlCol="0">
            <a:spAutoFit/>
          </a:bodyPr>
          <a:lstStyle/>
          <a:p>
            <a:r>
              <a:rPr lang="en-GB" sz="2000" i="1" dirty="0">
                <a:solidFill>
                  <a:srgbClr val="FADD7F"/>
                </a:solidFill>
                <a:effectLst/>
                <a:latin typeface="Source Sans Pro" panose="020B0503030403020204" pitchFamily="34" charset="0"/>
                <a:ea typeface="Calibri" panose="020F0502020204030204" pitchFamily="34" charset="0"/>
              </a:rPr>
              <a:t>M </a:t>
            </a:r>
            <a:r>
              <a:rPr lang="en-GB" sz="2000" dirty="0">
                <a:solidFill>
                  <a:srgbClr val="FADD7F"/>
                </a:solidFill>
                <a:effectLst/>
                <a:latin typeface="Source Sans Pro" panose="020B0503030403020204" pitchFamily="34" charset="0"/>
                <a:ea typeface="Calibri" panose="020F0502020204030204" pitchFamily="34" charset="0"/>
              </a:rPr>
              <a:t>= 1.44</a:t>
            </a:r>
            <a:endParaRPr lang="en-GB" sz="2000" dirty="0">
              <a:solidFill>
                <a:srgbClr val="FADD7F"/>
              </a:solidFill>
              <a:latin typeface="Source Sans Pro" panose="020B0503030403020204" pitchFamily="34" charset="0"/>
              <a:ea typeface="Calibri" panose="020F0502020204030204" pitchFamily="34" charset="0"/>
            </a:endParaRPr>
          </a:p>
        </p:txBody>
      </p:sp>
      <p:sp>
        <p:nvSpPr>
          <p:cNvPr id="8" name="TextBox 7">
            <a:extLst>
              <a:ext uri="{FF2B5EF4-FFF2-40B4-BE49-F238E27FC236}">
                <a16:creationId xmlns:a16="http://schemas.microsoft.com/office/drawing/2014/main" id="{A653FECB-01A5-94E1-E24B-2E8F6ACA9B64}"/>
              </a:ext>
            </a:extLst>
          </p:cNvPr>
          <p:cNvSpPr txBox="1"/>
          <p:nvPr/>
        </p:nvSpPr>
        <p:spPr>
          <a:xfrm>
            <a:off x="5921409" y="2361804"/>
            <a:ext cx="1800000" cy="400110"/>
          </a:xfrm>
          <a:prstGeom prst="rect">
            <a:avLst/>
          </a:prstGeom>
          <a:noFill/>
        </p:spPr>
        <p:txBody>
          <a:bodyPr wrap="square" rtlCol="0">
            <a:spAutoFit/>
          </a:bodyPr>
          <a:lstStyle/>
          <a:p>
            <a:r>
              <a:rPr lang="en-GB" sz="2000" i="1" dirty="0">
                <a:solidFill>
                  <a:srgbClr val="7FFF7F"/>
                </a:solidFill>
                <a:effectLst/>
                <a:latin typeface="Source Sans Pro" panose="020B0503030403020204" pitchFamily="34" charset="0"/>
                <a:ea typeface="Calibri" panose="020F0502020204030204" pitchFamily="34" charset="0"/>
              </a:rPr>
              <a:t>M</a:t>
            </a:r>
            <a:r>
              <a:rPr lang="en-GB" sz="2000" dirty="0">
                <a:solidFill>
                  <a:srgbClr val="7FFF7F"/>
                </a:solidFill>
                <a:effectLst/>
                <a:latin typeface="Source Sans Pro" panose="020B0503030403020204" pitchFamily="34" charset="0"/>
                <a:ea typeface="Calibri" panose="020F0502020204030204" pitchFamily="34" charset="0"/>
              </a:rPr>
              <a:t> = </a:t>
            </a:r>
            <a:r>
              <a:rPr lang="en-GB" sz="2000" dirty="0">
                <a:solidFill>
                  <a:srgbClr val="7FFF7F"/>
                </a:solidFill>
                <a:latin typeface="Source Sans Pro" panose="020B0503030403020204" pitchFamily="34" charset="0"/>
                <a:ea typeface="Calibri" panose="020F0502020204030204" pitchFamily="34" charset="0"/>
              </a:rPr>
              <a:t>1.83</a:t>
            </a:r>
          </a:p>
        </p:txBody>
      </p:sp>
      <p:sp>
        <p:nvSpPr>
          <p:cNvPr id="9" name="TextBox 8">
            <a:extLst>
              <a:ext uri="{FF2B5EF4-FFF2-40B4-BE49-F238E27FC236}">
                <a16:creationId xmlns:a16="http://schemas.microsoft.com/office/drawing/2014/main" id="{E4808117-7D16-B195-EC42-71512F3CCB0C}"/>
              </a:ext>
            </a:extLst>
          </p:cNvPr>
          <p:cNvSpPr txBox="1"/>
          <p:nvPr/>
        </p:nvSpPr>
        <p:spPr>
          <a:xfrm>
            <a:off x="3542623" y="2361747"/>
            <a:ext cx="1800000" cy="400110"/>
          </a:xfrm>
          <a:prstGeom prst="rect">
            <a:avLst/>
          </a:prstGeom>
          <a:noFill/>
        </p:spPr>
        <p:txBody>
          <a:bodyPr wrap="square" rtlCol="0">
            <a:spAutoFit/>
          </a:bodyPr>
          <a:lstStyle/>
          <a:p>
            <a:r>
              <a:rPr lang="en-GB" sz="2000" i="1" dirty="0">
                <a:solidFill>
                  <a:srgbClr val="F79BFF"/>
                </a:solidFill>
                <a:effectLst/>
                <a:latin typeface="Source Sans Pro" panose="020B0503030403020204" pitchFamily="34" charset="0"/>
                <a:ea typeface="Calibri" panose="020F0502020204030204" pitchFamily="34" charset="0"/>
              </a:rPr>
              <a:t>M </a:t>
            </a:r>
            <a:r>
              <a:rPr lang="en-GB" sz="2000" dirty="0">
                <a:solidFill>
                  <a:srgbClr val="F79BFF"/>
                </a:solidFill>
                <a:effectLst/>
                <a:latin typeface="Source Sans Pro" panose="020B0503030403020204" pitchFamily="34" charset="0"/>
                <a:ea typeface="Calibri" panose="020F0502020204030204" pitchFamily="34" charset="0"/>
              </a:rPr>
              <a:t>= 1.58</a:t>
            </a:r>
            <a:endParaRPr lang="en-GB" sz="2000" dirty="0">
              <a:solidFill>
                <a:srgbClr val="F79BFF"/>
              </a:solidFill>
              <a:latin typeface="Source Sans Pro" panose="020B0503030403020204" pitchFamily="34" charset="0"/>
              <a:ea typeface="Calibri" panose="020F0502020204030204" pitchFamily="34" charset="0"/>
            </a:endParaRPr>
          </a:p>
        </p:txBody>
      </p:sp>
      <p:sp>
        <p:nvSpPr>
          <p:cNvPr id="10" name="TextBox 9">
            <a:extLst>
              <a:ext uri="{FF2B5EF4-FFF2-40B4-BE49-F238E27FC236}">
                <a16:creationId xmlns:a16="http://schemas.microsoft.com/office/drawing/2014/main" id="{3C6BD385-BE59-3D30-C717-C43164B44DCB}"/>
              </a:ext>
            </a:extLst>
          </p:cNvPr>
          <p:cNvSpPr txBox="1"/>
          <p:nvPr/>
        </p:nvSpPr>
        <p:spPr>
          <a:xfrm>
            <a:off x="4695668" y="2361747"/>
            <a:ext cx="1800000" cy="400110"/>
          </a:xfrm>
          <a:prstGeom prst="rect">
            <a:avLst/>
          </a:prstGeom>
          <a:noFill/>
        </p:spPr>
        <p:txBody>
          <a:bodyPr wrap="square" rtlCol="0">
            <a:spAutoFit/>
          </a:bodyPr>
          <a:lstStyle/>
          <a:p>
            <a:r>
              <a:rPr lang="en-GB" sz="2000" i="1" dirty="0">
                <a:solidFill>
                  <a:srgbClr val="9BB8FF"/>
                </a:solidFill>
                <a:effectLst/>
                <a:latin typeface="Source Sans Pro" panose="020B0503030403020204" pitchFamily="34" charset="0"/>
                <a:ea typeface="Calibri" panose="020F0502020204030204" pitchFamily="34" charset="0"/>
              </a:rPr>
              <a:t>M </a:t>
            </a:r>
            <a:r>
              <a:rPr lang="en-GB" sz="2000" dirty="0">
                <a:solidFill>
                  <a:srgbClr val="9BB8FF"/>
                </a:solidFill>
                <a:effectLst/>
                <a:latin typeface="Source Sans Pro" panose="020B0503030403020204" pitchFamily="34" charset="0"/>
                <a:ea typeface="Calibri" panose="020F0502020204030204" pitchFamily="34" charset="0"/>
              </a:rPr>
              <a:t>= 1.35</a:t>
            </a:r>
            <a:endParaRPr lang="en-GB" sz="2000" dirty="0">
              <a:solidFill>
                <a:srgbClr val="9BB8FF"/>
              </a:solidFill>
              <a:latin typeface="Source Sans Pro" panose="020B0503030403020204" pitchFamily="34" charset="0"/>
              <a:ea typeface="Calibri" panose="020F0502020204030204" pitchFamily="34" charset="0"/>
            </a:endParaRPr>
          </a:p>
        </p:txBody>
      </p:sp>
      <p:sp>
        <p:nvSpPr>
          <p:cNvPr id="48" name="TextBox 47">
            <a:extLst>
              <a:ext uri="{FF2B5EF4-FFF2-40B4-BE49-F238E27FC236}">
                <a16:creationId xmlns:a16="http://schemas.microsoft.com/office/drawing/2014/main" id="{AC6843B5-2582-723C-9A36-31D4A178A4FE}"/>
              </a:ext>
            </a:extLst>
          </p:cNvPr>
          <p:cNvSpPr txBox="1"/>
          <p:nvPr/>
        </p:nvSpPr>
        <p:spPr>
          <a:xfrm>
            <a:off x="7499923" y="3810603"/>
            <a:ext cx="720000" cy="36000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a:t>
            </a:r>
            <a:r>
              <a:rPr kumimoji="0" lang="en-GB" sz="1600" b="1" i="1"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v</a:t>
            </a:r>
            <a:r>
              <a:rPr kumimoji="0" lang="en-GB" sz="1600" b="1" i="0"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a:t>
            </a:r>
          </a:p>
        </p:txBody>
      </p:sp>
      <p:grpSp>
        <p:nvGrpSpPr>
          <p:cNvPr id="49" name="Group 48">
            <a:extLst>
              <a:ext uri="{FF2B5EF4-FFF2-40B4-BE49-F238E27FC236}">
                <a16:creationId xmlns:a16="http://schemas.microsoft.com/office/drawing/2014/main" id="{DF858AC5-4314-21D0-C7E2-2D49793D5967}"/>
              </a:ext>
            </a:extLst>
          </p:cNvPr>
          <p:cNvGrpSpPr/>
          <p:nvPr/>
        </p:nvGrpSpPr>
        <p:grpSpPr>
          <a:xfrm>
            <a:off x="7442827" y="3573345"/>
            <a:ext cx="1520819" cy="1326973"/>
            <a:chOff x="193156" y="180000"/>
            <a:chExt cx="4320000" cy="3066544"/>
          </a:xfrm>
        </p:grpSpPr>
        <p:cxnSp>
          <p:nvCxnSpPr>
            <p:cNvPr id="50" name="Straight Connector 49">
              <a:extLst>
                <a:ext uri="{FF2B5EF4-FFF2-40B4-BE49-F238E27FC236}">
                  <a16:creationId xmlns:a16="http://schemas.microsoft.com/office/drawing/2014/main" id="{07C81046-6A01-191D-18B6-B681051A60D7}"/>
                </a:ext>
              </a:extLst>
            </p:cNvPr>
            <p:cNvCxnSpPr>
              <a:cxnSpLocks/>
            </p:cNvCxnSpPr>
            <p:nvPr/>
          </p:nvCxnSpPr>
          <p:spPr>
            <a:xfrm>
              <a:off x="193156" y="822481"/>
              <a:ext cx="4320000" cy="0"/>
            </a:xfrm>
            <a:prstGeom prst="line">
              <a:avLst/>
            </a:prstGeom>
            <a:noFill/>
            <a:ln w="19050" cap="flat" cmpd="sng" algn="ctr">
              <a:solidFill>
                <a:sysClr val="windowText" lastClr="000000"/>
              </a:solidFill>
              <a:prstDash val="solid"/>
              <a:miter lim="800000"/>
            </a:ln>
            <a:effectLst/>
          </p:spPr>
        </p:cxnSp>
        <p:cxnSp>
          <p:nvCxnSpPr>
            <p:cNvPr id="51" name="Straight Connector 50">
              <a:extLst>
                <a:ext uri="{FF2B5EF4-FFF2-40B4-BE49-F238E27FC236}">
                  <a16:creationId xmlns:a16="http://schemas.microsoft.com/office/drawing/2014/main" id="{2F1A16F3-BAE8-002F-36A7-58C89010169B}"/>
                </a:ext>
              </a:extLst>
            </p:cNvPr>
            <p:cNvCxnSpPr>
              <a:cxnSpLocks/>
            </p:cNvCxnSpPr>
            <p:nvPr/>
          </p:nvCxnSpPr>
          <p:spPr>
            <a:xfrm flipV="1">
              <a:off x="193156" y="2604060"/>
              <a:ext cx="4320000" cy="18566"/>
            </a:xfrm>
            <a:prstGeom prst="line">
              <a:avLst/>
            </a:prstGeom>
            <a:noFill/>
            <a:ln w="19050" cap="flat" cmpd="sng" algn="ctr">
              <a:solidFill>
                <a:sysClr val="windowText" lastClr="000000"/>
              </a:solidFill>
              <a:prstDash val="solid"/>
              <a:miter lim="800000"/>
            </a:ln>
            <a:effectLst/>
          </p:spPr>
        </p:cxnSp>
        <p:cxnSp>
          <p:nvCxnSpPr>
            <p:cNvPr id="52" name="Straight Connector 51">
              <a:extLst>
                <a:ext uri="{FF2B5EF4-FFF2-40B4-BE49-F238E27FC236}">
                  <a16:creationId xmlns:a16="http://schemas.microsoft.com/office/drawing/2014/main" id="{EECB8C55-6397-737E-41D1-275310DCDFE4}"/>
                </a:ext>
              </a:extLst>
            </p:cNvPr>
            <p:cNvCxnSpPr>
              <a:cxnSpLocks/>
            </p:cNvCxnSpPr>
            <p:nvPr/>
          </p:nvCxnSpPr>
          <p:spPr>
            <a:xfrm rot="5400000" flipV="1">
              <a:off x="54289" y="1710252"/>
              <a:ext cx="1800000" cy="0"/>
            </a:xfrm>
            <a:prstGeom prst="line">
              <a:avLst/>
            </a:prstGeom>
            <a:noFill/>
            <a:ln w="19050" cap="flat" cmpd="sng" algn="ctr">
              <a:solidFill>
                <a:sysClr val="windowText" lastClr="000000"/>
              </a:solidFill>
              <a:prstDash val="dash"/>
              <a:round/>
              <a:headEnd type="none" w="med" len="med"/>
              <a:tailEnd type="none" w="med" len="med"/>
            </a:ln>
            <a:effectLst/>
          </p:spPr>
        </p:cxnSp>
        <p:sp>
          <p:nvSpPr>
            <p:cNvPr id="53" name="Oval 52">
              <a:extLst>
                <a:ext uri="{FF2B5EF4-FFF2-40B4-BE49-F238E27FC236}">
                  <a16:creationId xmlns:a16="http://schemas.microsoft.com/office/drawing/2014/main" id="{D7CD614C-37D7-ED48-D8BC-F278D7CE7E8D}"/>
                </a:ext>
              </a:extLst>
            </p:cNvPr>
            <p:cNvSpPr/>
            <p:nvPr/>
          </p:nvSpPr>
          <p:spPr>
            <a:xfrm>
              <a:off x="927289" y="1684113"/>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4" name="Oval 53">
              <a:extLst>
                <a:ext uri="{FF2B5EF4-FFF2-40B4-BE49-F238E27FC236}">
                  <a16:creationId xmlns:a16="http://schemas.microsoft.com/office/drawing/2014/main" id="{BCCFBD76-5398-1D84-1868-612EC4B4B596}"/>
                </a:ext>
              </a:extLst>
            </p:cNvPr>
            <p:cNvSpPr/>
            <p:nvPr/>
          </p:nvSpPr>
          <p:spPr>
            <a:xfrm>
              <a:off x="3448133" y="789366"/>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5" name="Oval 54">
              <a:extLst>
                <a:ext uri="{FF2B5EF4-FFF2-40B4-BE49-F238E27FC236}">
                  <a16:creationId xmlns:a16="http://schemas.microsoft.com/office/drawing/2014/main" id="{A3909365-8A34-396F-CB03-86F455A8F117}"/>
                </a:ext>
              </a:extLst>
            </p:cNvPr>
            <p:cNvSpPr/>
            <p:nvPr/>
          </p:nvSpPr>
          <p:spPr>
            <a:xfrm>
              <a:off x="3448133" y="2568957"/>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6" name="Freeform: Shape 55">
              <a:extLst>
                <a:ext uri="{FF2B5EF4-FFF2-40B4-BE49-F238E27FC236}">
                  <a16:creationId xmlns:a16="http://schemas.microsoft.com/office/drawing/2014/main" id="{51878B2E-03A7-71BC-FF68-2F716B39CC72}"/>
                </a:ext>
              </a:extLst>
            </p:cNvPr>
            <p:cNvSpPr/>
            <p:nvPr/>
          </p:nvSpPr>
          <p:spPr>
            <a:xfrm>
              <a:off x="966075" y="808445"/>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0FF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7" name="Freeform: Shape 56">
              <a:extLst>
                <a:ext uri="{FF2B5EF4-FFF2-40B4-BE49-F238E27FC236}">
                  <a16:creationId xmlns:a16="http://schemas.microsoft.com/office/drawing/2014/main" id="{63E9F37C-0D4B-F50F-7B5F-332FB0AEA5E3}"/>
                </a:ext>
              </a:extLst>
            </p:cNvPr>
            <p:cNvSpPr/>
            <p:nvPr/>
          </p:nvSpPr>
          <p:spPr>
            <a:xfrm rot="10800000" flipH="1">
              <a:off x="955240" y="1699400"/>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100FE"/>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8" name="Freeform: Shape 57">
              <a:extLst>
                <a:ext uri="{FF2B5EF4-FFF2-40B4-BE49-F238E27FC236}">
                  <a16:creationId xmlns:a16="http://schemas.microsoft.com/office/drawing/2014/main" id="{484698B8-AE72-7A55-29FF-77680C672B39}"/>
                </a:ext>
              </a:extLst>
            </p:cNvPr>
            <p:cNvSpPr/>
            <p:nvPr/>
          </p:nvSpPr>
          <p:spPr>
            <a:xfrm>
              <a:off x="2872090" y="2604061"/>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9" name="Freeform: Shape 58">
              <a:extLst>
                <a:ext uri="{FF2B5EF4-FFF2-40B4-BE49-F238E27FC236}">
                  <a16:creationId xmlns:a16="http://schemas.microsoft.com/office/drawing/2014/main" id="{C3EA93A3-9006-DD4F-F3FC-F9E2A0CB95CA}"/>
                </a:ext>
              </a:extLst>
            </p:cNvPr>
            <p:cNvSpPr/>
            <p:nvPr/>
          </p:nvSpPr>
          <p:spPr>
            <a:xfrm flipV="1">
              <a:off x="2871140" y="180000"/>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grpSp>
    </p:spTree>
    <p:custDataLst>
      <p:tags r:id="rId1"/>
    </p:custDataLst>
    <p:extLst>
      <p:ext uri="{BB962C8B-B14F-4D97-AF65-F5344CB8AC3E}">
        <p14:creationId xmlns:p14="http://schemas.microsoft.com/office/powerpoint/2010/main" val="1661736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Boundary Separations (</a:t>
            </a:r>
            <a:r>
              <a:rPr lang="en-GB" i="1" dirty="0"/>
              <a:t>a</a:t>
            </a:r>
            <a:r>
              <a:rPr lang="en-GB" dirty="0"/>
              <a:t>) across trial types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No differences </a:t>
            </a:r>
            <a:r>
              <a:rPr lang="en-GB" dirty="0">
                <a:solidFill>
                  <a:schemeClr val="bg2"/>
                </a:solidFill>
              </a:rPr>
              <a:t>in</a:t>
            </a:r>
            <a:r>
              <a:rPr lang="en-GB" b="1" dirty="0">
                <a:solidFill>
                  <a:schemeClr val="tx2"/>
                </a:solidFill>
              </a:rPr>
              <a:t> </a:t>
            </a:r>
            <a:r>
              <a:rPr lang="en-GB" b="1" dirty="0"/>
              <a:t>repetition trial </a:t>
            </a:r>
            <a:r>
              <a:rPr lang="en-GB" dirty="0"/>
              <a:t>or</a:t>
            </a:r>
            <a:r>
              <a:rPr lang="en-GB" b="1" dirty="0"/>
              <a:t> switch trial boundary separations. </a:t>
            </a:r>
            <a:r>
              <a:rPr lang="en-GB" dirty="0"/>
              <a:t>But, </a:t>
            </a:r>
            <a:r>
              <a:rPr lang="en-GB" b="1" dirty="0">
                <a:solidFill>
                  <a:schemeClr val="tx2"/>
                </a:solidFill>
              </a:rPr>
              <a:t>substantial evidence </a:t>
            </a:r>
            <a:r>
              <a:rPr lang="en-GB" dirty="0"/>
              <a:t>in favour of a main effect of expertise group on </a:t>
            </a:r>
            <a:r>
              <a:rPr lang="en-GB" b="1" dirty="0"/>
              <a:t>single trial boundary separations: </a:t>
            </a:r>
            <a:r>
              <a:rPr lang="en-GB" b="1" i="1" dirty="0">
                <a:solidFill>
                  <a:schemeClr val="accent3"/>
                </a:solidFill>
              </a:rPr>
              <a:t>p </a:t>
            </a:r>
            <a:r>
              <a:rPr lang="en-GB" b="1" dirty="0">
                <a:solidFill>
                  <a:schemeClr val="accent3"/>
                </a:solidFill>
              </a:rPr>
              <a:t>=.011, BF = 3.73</a:t>
            </a: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13</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pic>
        <p:nvPicPr>
          <p:cNvPr id="5" name="Picture 4" descr="A group of colorful shapes&#10;&#10;Description automatically generated">
            <a:extLst>
              <a:ext uri="{FF2B5EF4-FFF2-40B4-BE49-F238E27FC236}">
                <a16:creationId xmlns:a16="http://schemas.microsoft.com/office/drawing/2014/main" id="{24DF3881-54B6-BD45-9331-2BB774670E98}"/>
              </a:ext>
            </a:extLst>
          </p:cNvPr>
          <p:cNvPicPr>
            <a:picLocks noChangeAspect="1"/>
          </p:cNvPicPr>
          <p:nvPr/>
        </p:nvPicPr>
        <p:blipFill>
          <a:blip r:embed="rId4"/>
          <a:stretch>
            <a:fillRect/>
          </a:stretch>
        </p:blipFill>
        <p:spPr>
          <a:xfrm>
            <a:off x="2017675" y="2468400"/>
            <a:ext cx="5040000" cy="2520000"/>
          </a:xfrm>
          <a:prstGeom prst="rect">
            <a:avLst/>
          </a:prstGeom>
        </p:spPr>
      </p:pic>
      <p:sp>
        <p:nvSpPr>
          <p:cNvPr id="6" name="TextBox 5">
            <a:extLst>
              <a:ext uri="{FF2B5EF4-FFF2-40B4-BE49-F238E27FC236}">
                <a16:creationId xmlns:a16="http://schemas.microsoft.com/office/drawing/2014/main" id="{D6380852-2C3D-8FF6-E0C6-6D5DE29AEB39}"/>
              </a:ext>
            </a:extLst>
          </p:cNvPr>
          <p:cNvSpPr txBox="1"/>
          <p:nvPr/>
        </p:nvSpPr>
        <p:spPr>
          <a:xfrm>
            <a:off x="2389577" y="2336132"/>
            <a:ext cx="1800000" cy="400110"/>
          </a:xfrm>
          <a:prstGeom prst="rect">
            <a:avLst/>
          </a:prstGeom>
          <a:noFill/>
        </p:spPr>
        <p:txBody>
          <a:bodyPr wrap="square" rtlCol="0">
            <a:spAutoFit/>
          </a:bodyPr>
          <a:lstStyle/>
          <a:p>
            <a:r>
              <a:rPr lang="en-GB" sz="2000" i="1" dirty="0">
                <a:solidFill>
                  <a:srgbClr val="FADD7F"/>
                </a:solidFill>
                <a:effectLst/>
                <a:latin typeface="Source Sans Pro" panose="020B0503030403020204" pitchFamily="34" charset="0"/>
                <a:ea typeface="Calibri" panose="020F0502020204030204" pitchFamily="34" charset="0"/>
              </a:rPr>
              <a:t>M </a:t>
            </a:r>
            <a:r>
              <a:rPr lang="en-GB" sz="2000" dirty="0">
                <a:solidFill>
                  <a:srgbClr val="FADD7F"/>
                </a:solidFill>
                <a:effectLst/>
                <a:latin typeface="Source Sans Pro" panose="020B0503030403020204" pitchFamily="34" charset="0"/>
                <a:ea typeface="Calibri" panose="020F0502020204030204" pitchFamily="34" charset="0"/>
              </a:rPr>
              <a:t>= 1.75</a:t>
            </a:r>
            <a:endParaRPr lang="en-GB" sz="2000" dirty="0">
              <a:solidFill>
                <a:srgbClr val="FADD7F"/>
              </a:solidFill>
              <a:latin typeface="Source Sans Pro" panose="020B0503030403020204" pitchFamily="34" charset="0"/>
              <a:ea typeface="Calibri" panose="020F0502020204030204" pitchFamily="34" charset="0"/>
            </a:endParaRPr>
          </a:p>
        </p:txBody>
      </p:sp>
      <p:sp>
        <p:nvSpPr>
          <p:cNvPr id="8" name="TextBox 7">
            <a:extLst>
              <a:ext uri="{FF2B5EF4-FFF2-40B4-BE49-F238E27FC236}">
                <a16:creationId xmlns:a16="http://schemas.microsoft.com/office/drawing/2014/main" id="{73CBD00C-10AE-6B1F-7239-76DD073E137A}"/>
              </a:ext>
            </a:extLst>
          </p:cNvPr>
          <p:cNvSpPr txBox="1"/>
          <p:nvPr/>
        </p:nvSpPr>
        <p:spPr>
          <a:xfrm>
            <a:off x="5921409" y="2350918"/>
            <a:ext cx="1800000" cy="400110"/>
          </a:xfrm>
          <a:prstGeom prst="rect">
            <a:avLst/>
          </a:prstGeom>
          <a:noFill/>
        </p:spPr>
        <p:txBody>
          <a:bodyPr wrap="square" rtlCol="0">
            <a:spAutoFit/>
          </a:bodyPr>
          <a:lstStyle/>
          <a:p>
            <a:r>
              <a:rPr lang="en-GB" sz="2000" i="1" dirty="0">
                <a:solidFill>
                  <a:srgbClr val="7FFF7F"/>
                </a:solidFill>
                <a:effectLst/>
                <a:latin typeface="Source Sans Pro" panose="020B0503030403020204" pitchFamily="34" charset="0"/>
                <a:ea typeface="Calibri" panose="020F0502020204030204" pitchFamily="34" charset="0"/>
              </a:rPr>
              <a:t>M</a:t>
            </a:r>
            <a:r>
              <a:rPr lang="en-GB" sz="2000" dirty="0">
                <a:solidFill>
                  <a:srgbClr val="7FFF7F"/>
                </a:solidFill>
                <a:effectLst/>
                <a:latin typeface="Source Sans Pro" panose="020B0503030403020204" pitchFamily="34" charset="0"/>
                <a:ea typeface="Calibri" panose="020F0502020204030204" pitchFamily="34" charset="0"/>
              </a:rPr>
              <a:t> = </a:t>
            </a:r>
            <a:r>
              <a:rPr lang="en-GB" sz="2000" dirty="0">
                <a:solidFill>
                  <a:srgbClr val="7FFF7F"/>
                </a:solidFill>
                <a:latin typeface="Source Sans Pro" panose="020B0503030403020204" pitchFamily="34" charset="0"/>
                <a:ea typeface="Calibri" panose="020F0502020204030204" pitchFamily="34" charset="0"/>
              </a:rPr>
              <a:t>1.80</a:t>
            </a:r>
          </a:p>
        </p:txBody>
      </p:sp>
      <p:sp>
        <p:nvSpPr>
          <p:cNvPr id="9" name="TextBox 8">
            <a:extLst>
              <a:ext uri="{FF2B5EF4-FFF2-40B4-BE49-F238E27FC236}">
                <a16:creationId xmlns:a16="http://schemas.microsoft.com/office/drawing/2014/main" id="{B698C0EF-830F-4395-97F5-211956A3E3B9}"/>
              </a:ext>
            </a:extLst>
          </p:cNvPr>
          <p:cNvSpPr txBox="1"/>
          <p:nvPr/>
        </p:nvSpPr>
        <p:spPr>
          <a:xfrm>
            <a:off x="3542623" y="2350861"/>
            <a:ext cx="1800000" cy="400110"/>
          </a:xfrm>
          <a:prstGeom prst="rect">
            <a:avLst/>
          </a:prstGeom>
          <a:noFill/>
        </p:spPr>
        <p:txBody>
          <a:bodyPr wrap="square" rtlCol="0">
            <a:spAutoFit/>
          </a:bodyPr>
          <a:lstStyle/>
          <a:p>
            <a:r>
              <a:rPr lang="en-GB" sz="2000" i="1" dirty="0">
                <a:solidFill>
                  <a:srgbClr val="F79BFF"/>
                </a:solidFill>
                <a:effectLst/>
                <a:latin typeface="Source Sans Pro" panose="020B0503030403020204" pitchFamily="34" charset="0"/>
                <a:ea typeface="Calibri" panose="020F0502020204030204" pitchFamily="34" charset="0"/>
              </a:rPr>
              <a:t>M </a:t>
            </a:r>
            <a:r>
              <a:rPr lang="en-GB" sz="2000" dirty="0">
                <a:solidFill>
                  <a:srgbClr val="F79BFF"/>
                </a:solidFill>
                <a:effectLst/>
                <a:latin typeface="Source Sans Pro" panose="020B0503030403020204" pitchFamily="34" charset="0"/>
                <a:ea typeface="Calibri" panose="020F0502020204030204" pitchFamily="34" charset="0"/>
              </a:rPr>
              <a:t>= 1.48</a:t>
            </a:r>
            <a:endParaRPr lang="en-GB" sz="2000" dirty="0">
              <a:solidFill>
                <a:srgbClr val="F79BFF"/>
              </a:solidFill>
              <a:latin typeface="Source Sans Pro" panose="020B0503030403020204" pitchFamily="34" charset="0"/>
              <a:ea typeface="Calibri" panose="020F0502020204030204" pitchFamily="34" charset="0"/>
            </a:endParaRPr>
          </a:p>
        </p:txBody>
      </p:sp>
      <p:sp>
        <p:nvSpPr>
          <p:cNvPr id="10" name="TextBox 9">
            <a:extLst>
              <a:ext uri="{FF2B5EF4-FFF2-40B4-BE49-F238E27FC236}">
                <a16:creationId xmlns:a16="http://schemas.microsoft.com/office/drawing/2014/main" id="{8ABC951A-A84D-4FCA-375B-5EBC0EB001C4}"/>
              </a:ext>
            </a:extLst>
          </p:cNvPr>
          <p:cNvSpPr txBox="1"/>
          <p:nvPr/>
        </p:nvSpPr>
        <p:spPr>
          <a:xfrm>
            <a:off x="4695668" y="2350861"/>
            <a:ext cx="1800000" cy="400110"/>
          </a:xfrm>
          <a:prstGeom prst="rect">
            <a:avLst/>
          </a:prstGeom>
          <a:noFill/>
        </p:spPr>
        <p:txBody>
          <a:bodyPr wrap="square" rtlCol="0">
            <a:spAutoFit/>
          </a:bodyPr>
          <a:lstStyle/>
          <a:p>
            <a:r>
              <a:rPr lang="en-GB" sz="2000" i="1" dirty="0">
                <a:solidFill>
                  <a:srgbClr val="9BB8FF"/>
                </a:solidFill>
                <a:effectLst/>
                <a:latin typeface="Source Sans Pro" panose="020B0503030403020204" pitchFamily="34" charset="0"/>
                <a:ea typeface="Calibri" panose="020F0502020204030204" pitchFamily="34" charset="0"/>
              </a:rPr>
              <a:t>M </a:t>
            </a:r>
            <a:r>
              <a:rPr lang="en-GB" sz="2000" dirty="0">
                <a:solidFill>
                  <a:srgbClr val="9BB8FF"/>
                </a:solidFill>
                <a:effectLst/>
                <a:latin typeface="Source Sans Pro" panose="020B0503030403020204" pitchFamily="34" charset="0"/>
                <a:ea typeface="Calibri" panose="020F0502020204030204" pitchFamily="34" charset="0"/>
              </a:rPr>
              <a:t>= 1.65</a:t>
            </a:r>
            <a:endParaRPr lang="en-GB" sz="2000" dirty="0">
              <a:solidFill>
                <a:srgbClr val="9BB8FF"/>
              </a:solidFill>
              <a:latin typeface="Source Sans Pro" panose="020B0503030403020204" pitchFamily="34" charset="0"/>
              <a:ea typeface="Calibri" panose="020F0502020204030204" pitchFamily="34" charset="0"/>
            </a:endParaRPr>
          </a:p>
        </p:txBody>
      </p:sp>
      <p:sp>
        <p:nvSpPr>
          <p:cNvPr id="22" name="TextBox 21">
            <a:extLst>
              <a:ext uri="{FF2B5EF4-FFF2-40B4-BE49-F238E27FC236}">
                <a16:creationId xmlns:a16="http://schemas.microsoft.com/office/drawing/2014/main" id="{0EF5AAE8-65F3-79CA-0141-81C39E58433D}"/>
              </a:ext>
            </a:extLst>
          </p:cNvPr>
          <p:cNvSpPr txBox="1"/>
          <p:nvPr/>
        </p:nvSpPr>
        <p:spPr>
          <a:xfrm>
            <a:off x="8657030" y="4059472"/>
            <a:ext cx="720000"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t>
            </a:r>
            <a:r>
              <a:rPr kumimoji="0" lang="en-GB" sz="1600" b="1" i="1"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a:t>
            </a:r>
            <a:r>
              <a:rPr kumimoji="0" lang="en-GB" sz="1600" b="1" i="0"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t>
            </a:r>
          </a:p>
        </p:txBody>
      </p:sp>
      <p:cxnSp>
        <p:nvCxnSpPr>
          <p:cNvPr id="23" name="Straight Arrow Connector 22">
            <a:extLst>
              <a:ext uri="{FF2B5EF4-FFF2-40B4-BE49-F238E27FC236}">
                <a16:creationId xmlns:a16="http://schemas.microsoft.com/office/drawing/2014/main" id="{8F2C9239-6288-A763-B879-CA4083360ABD}"/>
              </a:ext>
            </a:extLst>
          </p:cNvPr>
          <p:cNvCxnSpPr>
            <a:cxnSpLocks/>
          </p:cNvCxnSpPr>
          <p:nvPr/>
        </p:nvCxnSpPr>
        <p:spPr>
          <a:xfrm>
            <a:off x="8864275" y="3882367"/>
            <a:ext cx="0" cy="720000"/>
          </a:xfrm>
          <a:prstGeom prst="straightConnector1">
            <a:avLst/>
          </a:prstGeom>
          <a:noFill/>
          <a:ln w="19050" cap="flat" cmpd="sng" algn="ctr">
            <a:solidFill>
              <a:schemeClr val="accent4"/>
            </a:solidFill>
            <a:prstDash val="solid"/>
            <a:miter lim="800000"/>
            <a:headEnd type="triangle"/>
            <a:tailEnd type="triangle"/>
          </a:ln>
          <a:effectLst/>
        </p:spPr>
      </p:cxnSp>
      <p:grpSp>
        <p:nvGrpSpPr>
          <p:cNvPr id="25" name="Group 24">
            <a:extLst>
              <a:ext uri="{FF2B5EF4-FFF2-40B4-BE49-F238E27FC236}">
                <a16:creationId xmlns:a16="http://schemas.microsoft.com/office/drawing/2014/main" id="{B2837137-A862-3435-AD7C-6D8BE7333379}"/>
              </a:ext>
            </a:extLst>
          </p:cNvPr>
          <p:cNvGrpSpPr/>
          <p:nvPr/>
        </p:nvGrpSpPr>
        <p:grpSpPr>
          <a:xfrm>
            <a:off x="7442827" y="3573345"/>
            <a:ext cx="1520819" cy="1326973"/>
            <a:chOff x="193156" y="180000"/>
            <a:chExt cx="4320000" cy="3066544"/>
          </a:xfrm>
        </p:grpSpPr>
        <p:cxnSp>
          <p:nvCxnSpPr>
            <p:cNvPr id="26" name="Straight Connector 25">
              <a:extLst>
                <a:ext uri="{FF2B5EF4-FFF2-40B4-BE49-F238E27FC236}">
                  <a16:creationId xmlns:a16="http://schemas.microsoft.com/office/drawing/2014/main" id="{C61CC336-C9B7-DEA3-E66A-62081EAE5B7F}"/>
                </a:ext>
              </a:extLst>
            </p:cNvPr>
            <p:cNvCxnSpPr>
              <a:cxnSpLocks/>
            </p:cNvCxnSpPr>
            <p:nvPr/>
          </p:nvCxnSpPr>
          <p:spPr>
            <a:xfrm>
              <a:off x="193156" y="822481"/>
              <a:ext cx="4320000" cy="0"/>
            </a:xfrm>
            <a:prstGeom prst="line">
              <a:avLst/>
            </a:prstGeom>
            <a:noFill/>
            <a:ln w="19050" cap="flat" cmpd="sng" algn="ctr">
              <a:solidFill>
                <a:sysClr val="windowText" lastClr="000000"/>
              </a:solidFill>
              <a:prstDash val="solid"/>
              <a:miter lim="800000"/>
            </a:ln>
            <a:effectLst/>
          </p:spPr>
        </p:cxnSp>
        <p:cxnSp>
          <p:nvCxnSpPr>
            <p:cNvPr id="27" name="Straight Connector 26">
              <a:extLst>
                <a:ext uri="{FF2B5EF4-FFF2-40B4-BE49-F238E27FC236}">
                  <a16:creationId xmlns:a16="http://schemas.microsoft.com/office/drawing/2014/main" id="{D0D30096-C32E-B344-3723-B82389A34847}"/>
                </a:ext>
              </a:extLst>
            </p:cNvPr>
            <p:cNvCxnSpPr>
              <a:cxnSpLocks/>
            </p:cNvCxnSpPr>
            <p:nvPr/>
          </p:nvCxnSpPr>
          <p:spPr>
            <a:xfrm flipV="1">
              <a:off x="193156" y="2604060"/>
              <a:ext cx="4320000" cy="18566"/>
            </a:xfrm>
            <a:prstGeom prst="line">
              <a:avLst/>
            </a:prstGeom>
            <a:noFill/>
            <a:ln w="19050" cap="flat" cmpd="sng" algn="ctr">
              <a:solidFill>
                <a:sysClr val="windowText" lastClr="000000"/>
              </a:solidFill>
              <a:prstDash val="solid"/>
              <a:miter lim="800000"/>
            </a:ln>
            <a:effectLst/>
          </p:spPr>
        </p:cxnSp>
        <p:cxnSp>
          <p:nvCxnSpPr>
            <p:cNvPr id="28" name="Straight Connector 27">
              <a:extLst>
                <a:ext uri="{FF2B5EF4-FFF2-40B4-BE49-F238E27FC236}">
                  <a16:creationId xmlns:a16="http://schemas.microsoft.com/office/drawing/2014/main" id="{AD9500D1-5DC5-B353-447B-A15DF865F803}"/>
                </a:ext>
              </a:extLst>
            </p:cNvPr>
            <p:cNvCxnSpPr>
              <a:cxnSpLocks/>
            </p:cNvCxnSpPr>
            <p:nvPr/>
          </p:nvCxnSpPr>
          <p:spPr>
            <a:xfrm rot="5400000" flipV="1">
              <a:off x="54289" y="1710252"/>
              <a:ext cx="1800000" cy="0"/>
            </a:xfrm>
            <a:prstGeom prst="line">
              <a:avLst/>
            </a:prstGeom>
            <a:noFill/>
            <a:ln w="19050" cap="flat" cmpd="sng" algn="ctr">
              <a:solidFill>
                <a:sysClr val="windowText" lastClr="000000"/>
              </a:solidFill>
              <a:prstDash val="dash"/>
              <a:round/>
              <a:headEnd type="none" w="med" len="med"/>
              <a:tailEnd type="none" w="med" len="med"/>
            </a:ln>
            <a:effectLst/>
          </p:spPr>
        </p:cxnSp>
        <p:sp>
          <p:nvSpPr>
            <p:cNvPr id="29" name="Oval 28">
              <a:extLst>
                <a:ext uri="{FF2B5EF4-FFF2-40B4-BE49-F238E27FC236}">
                  <a16:creationId xmlns:a16="http://schemas.microsoft.com/office/drawing/2014/main" id="{3B302824-294E-B291-1D5C-DE05EDE0FBDF}"/>
                </a:ext>
              </a:extLst>
            </p:cNvPr>
            <p:cNvSpPr/>
            <p:nvPr/>
          </p:nvSpPr>
          <p:spPr>
            <a:xfrm>
              <a:off x="927289" y="1684113"/>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0" name="Oval 29">
              <a:extLst>
                <a:ext uri="{FF2B5EF4-FFF2-40B4-BE49-F238E27FC236}">
                  <a16:creationId xmlns:a16="http://schemas.microsoft.com/office/drawing/2014/main" id="{6405E956-62EA-2E1E-DBC9-6EB394BCCA07}"/>
                </a:ext>
              </a:extLst>
            </p:cNvPr>
            <p:cNvSpPr/>
            <p:nvPr/>
          </p:nvSpPr>
          <p:spPr>
            <a:xfrm>
              <a:off x="3448133" y="789366"/>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1" name="Oval 30">
              <a:extLst>
                <a:ext uri="{FF2B5EF4-FFF2-40B4-BE49-F238E27FC236}">
                  <a16:creationId xmlns:a16="http://schemas.microsoft.com/office/drawing/2014/main" id="{8F0B225C-5902-8FDF-85A8-C3EF52B0ED34}"/>
                </a:ext>
              </a:extLst>
            </p:cNvPr>
            <p:cNvSpPr/>
            <p:nvPr/>
          </p:nvSpPr>
          <p:spPr>
            <a:xfrm>
              <a:off x="3448133" y="2568957"/>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2" name="Freeform: Shape 31">
              <a:extLst>
                <a:ext uri="{FF2B5EF4-FFF2-40B4-BE49-F238E27FC236}">
                  <a16:creationId xmlns:a16="http://schemas.microsoft.com/office/drawing/2014/main" id="{1A496195-162B-8EA9-88BB-93C3E2E99C78}"/>
                </a:ext>
              </a:extLst>
            </p:cNvPr>
            <p:cNvSpPr/>
            <p:nvPr/>
          </p:nvSpPr>
          <p:spPr>
            <a:xfrm>
              <a:off x="966075" y="808445"/>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0FF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3" name="Freeform: Shape 32">
              <a:extLst>
                <a:ext uri="{FF2B5EF4-FFF2-40B4-BE49-F238E27FC236}">
                  <a16:creationId xmlns:a16="http://schemas.microsoft.com/office/drawing/2014/main" id="{E6090A82-07F6-D1D7-F2DF-F5A721CD5198}"/>
                </a:ext>
              </a:extLst>
            </p:cNvPr>
            <p:cNvSpPr/>
            <p:nvPr/>
          </p:nvSpPr>
          <p:spPr>
            <a:xfrm rot="10800000" flipH="1">
              <a:off x="955240" y="1699400"/>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100FE"/>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4" name="Freeform: Shape 33">
              <a:extLst>
                <a:ext uri="{FF2B5EF4-FFF2-40B4-BE49-F238E27FC236}">
                  <a16:creationId xmlns:a16="http://schemas.microsoft.com/office/drawing/2014/main" id="{DAE948B5-1C24-51C4-699E-B0BDBA66DC0D}"/>
                </a:ext>
              </a:extLst>
            </p:cNvPr>
            <p:cNvSpPr/>
            <p:nvPr/>
          </p:nvSpPr>
          <p:spPr>
            <a:xfrm>
              <a:off x="2872090" y="2604061"/>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5" name="Freeform: Shape 34">
              <a:extLst>
                <a:ext uri="{FF2B5EF4-FFF2-40B4-BE49-F238E27FC236}">
                  <a16:creationId xmlns:a16="http://schemas.microsoft.com/office/drawing/2014/main" id="{03DCEA06-954C-ED47-B19C-79156120B23C}"/>
                </a:ext>
              </a:extLst>
            </p:cNvPr>
            <p:cNvSpPr/>
            <p:nvPr/>
          </p:nvSpPr>
          <p:spPr>
            <a:xfrm flipV="1">
              <a:off x="2871140" y="180000"/>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grpSp>
    </p:spTree>
    <p:custDataLst>
      <p:tags r:id="rId1"/>
    </p:custDataLst>
    <p:extLst>
      <p:ext uri="{BB962C8B-B14F-4D97-AF65-F5344CB8AC3E}">
        <p14:creationId xmlns:p14="http://schemas.microsoft.com/office/powerpoint/2010/main" val="2047766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Non-decision times (</a:t>
            </a:r>
            <a:r>
              <a:rPr lang="en-GB" i="1" dirty="0"/>
              <a:t>t0</a:t>
            </a:r>
            <a:r>
              <a:rPr lang="en-GB" dirty="0"/>
              <a:t>) across trial types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No differences </a:t>
            </a:r>
            <a:r>
              <a:rPr lang="en-GB" dirty="0"/>
              <a:t>in </a:t>
            </a:r>
            <a:r>
              <a:rPr lang="en-GB" b="1" dirty="0"/>
              <a:t>repetition trial </a:t>
            </a:r>
            <a:r>
              <a:rPr lang="en-GB" dirty="0"/>
              <a:t>and</a:t>
            </a:r>
            <a:r>
              <a:rPr lang="en-GB" b="1" dirty="0"/>
              <a:t> switch trial non-decision times</a:t>
            </a:r>
            <a:r>
              <a:rPr lang="en-GB" dirty="0"/>
              <a:t>. But, </a:t>
            </a:r>
            <a:r>
              <a:rPr lang="en-GB" b="1" dirty="0">
                <a:solidFill>
                  <a:schemeClr val="tx2"/>
                </a:solidFill>
              </a:rPr>
              <a:t>decisive evidence </a:t>
            </a:r>
            <a:r>
              <a:rPr lang="en-GB" dirty="0"/>
              <a:t>in favour of a main effect of expertise group on </a:t>
            </a:r>
            <a:r>
              <a:rPr lang="en-GB" b="1" dirty="0"/>
              <a:t>single trial non-decision times: </a:t>
            </a:r>
            <a:r>
              <a:rPr lang="en-GB" b="1" i="1" dirty="0">
                <a:solidFill>
                  <a:schemeClr val="accent3"/>
                </a:solidFill>
              </a:rPr>
              <a:t>p </a:t>
            </a:r>
            <a:r>
              <a:rPr lang="en-GB" b="1" dirty="0">
                <a:solidFill>
                  <a:schemeClr val="accent3"/>
                </a:solidFill>
              </a:rPr>
              <a:t>&lt;.001, BF = 279.59</a:t>
            </a:r>
          </a:p>
          <a:p>
            <a:endParaRPr lang="en-GB"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14</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pic>
        <p:nvPicPr>
          <p:cNvPr id="5" name="Picture 4" descr="A group of colorful shapes&#10;&#10;Description automatically generated">
            <a:extLst>
              <a:ext uri="{FF2B5EF4-FFF2-40B4-BE49-F238E27FC236}">
                <a16:creationId xmlns:a16="http://schemas.microsoft.com/office/drawing/2014/main" id="{E7DB7CE4-FAB0-8153-011E-9DEDC74265DA}"/>
              </a:ext>
            </a:extLst>
          </p:cNvPr>
          <p:cNvPicPr>
            <a:picLocks noChangeAspect="1"/>
          </p:cNvPicPr>
          <p:nvPr/>
        </p:nvPicPr>
        <p:blipFill>
          <a:blip r:embed="rId4"/>
          <a:stretch>
            <a:fillRect/>
          </a:stretch>
        </p:blipFill>
        <p:spPr>
          <a:xfrm>
            <a:off x="2017675" y="2349579"/>
            <a:ext cx="5040000" cy="2520000"/>
          </a:xfrm>
          <a:prstGeom prst="rect">
            <a:avLst/>
          </a:prstGeom>
        </p:spPr>
      </p:pic>
      <p:sp>
        <p:nvSpPr>
          <p:cNvPr id="6" name="TextBox 5">
            <a:extLst>
              <a:ext uri="{FF2B5EF4-FFF2-40B4-BE49-F238E27FC236}">
                <a16:creationId xmlns:a16="http://schemas.microsoft.com/office/drawing/2014/main" id="{780091A9-5490-8EE5-F42A-F6CF75FCE5D8}"/>
              </a:ext>
            </a:extLst>
          </p:cNvPr>
          <p:cNvSpPr txBox="1"/>
          <p:nvPr/>
        </p:nvSpPr>
        <p:spPr>
          <a:xfrm>
            <a:off x="2389577" y="2336132"/>
            <a:ext cx="1800000" cy="400110"/>
          </a:xfrm>
          <a:prstGeom prst="rect">
            <a:avLst/>
          </a:prstGeom>
          <a:noFill/>
        </p:spPr>
        <p:txBody>
          <a:bodyPr wrap="square" rtlCol="0">
            <a:spAutoFit/>
          </a:bodyPr>
          <a:lstStyle/>
          <a:p>
            <a:r>
              <a:rPr lang="en-GB" sz="2000" i="1" dirty="0">
                <a:solidFill>
                  <a:srgbClr val="FADD7F"/>
                </a:solidFill>
                <a:effectLst/>
                <a:latin typeface="Source Sans Pro" panose="020B0503030403020204" pitchFamily="34" charset="0"/>
                <a:ea typeface="Calibri" panose="020F0502020204030204" pitchFamily="34" charset="0"/>
              </a:rPr>
              <a:t>M </a:t>
            </a:r>
            <a:r>
              <a:rPr lang="en-GB" sz="2000" dirty="0">
                <a:solidFill>
                  <a:srgbClr val="FADD7F"/>
                </a:solidFill>
                <a:effectLst/>
                <a:latin typeface="Source Sans Pro" panose="020B0503030403020204" pitchFamily="34" charset="0"/>
                <a:ea typeface="Calibri" panose="020F0502020204030204" pitchFamily="34" charset="0"/>
              </a:rPr>
              <a:t>= 0.29</a:t>
            </a:r>
            <a:endParaRPr lang="en-GB" sz="2000" dirty="0">
              <a:solidFill>
                <a:srgbClr val="FADD7F"/>
              </a:solidFill>
              <a:latin typeface="Source Sans Pro" panose="020B0503030403020204" pitchFamily="34" charset="0"/>
              <a:ea typeface="Calibri" panose="020F0502020204030204" pitchFamily="34" charset="0"/>
            </a:endParaRPr>
          </a:p>
        </p:txBody>
      </p:sp>
      <p:sp>
        <p:nvSpPr>
          <p:cNvPr id="8" name="TextBox 7">
            <a:extLst>
              <a:ext uri="{FF2B5EF4-FFF2-40B4-BE49-F238E27FC236}">
                <a16:creationId xmlns:a16="http://schemas.microsoft.com/office/drawing/2014/main" id="{0A192B2B-07E8-ED63-E4FB-C5EC15DD7631}"/>
              </a:ext>
            </a:extLst>
          </p:cNvPr>
          <p:cNvSpPr txBox="1"/>
          <p:nvPr/>
        </p:nvSpPr>
        <p:spPr>
          <a:xfrm>
            <a:off x="5921409" y="2350918"/>
            <a:ext cx="1800000" cy="400110"/>
          </a:xfrm>
          <a:prstGeom prst="rect">
            <a:avLst/>
          </a:prstGeom>
          <a:noFill/>
        </p:spPr>
        <p:txBody>
          <a:bodyPr wrap="square" rtlCol="0">
            <a:spAutoFit/>
          </a:bodyPr>
          <a:lstStyle/>
          <a:p>
            <a:r>
              <a:rPr lang="en-GB" sz="2000" i="1" dirty="0">
                <a:solidFill>
                  <a:srgbClr val="7FFF7F"/>
                </a:solidFill>
                <a:effectLst/>
                <a:latin typeface="Source Sans Pro" panose="020B0503030403020204" pitchFamily="34" charset="0"/>
                <a:ea typeface="Calibri" panose="020F0502020204030204" pitchFamily="34" charset="0"/>
              </a:rPr>
              <a:t>M</a:t>
            </a:r>
            <a:r>
              <a:rPr lang="en-GB" sz="2000" dirty="0">
                <a:solidFill>
                  <a:srgbClr val="7FFF7F"/>
                </a:solidFill>
                <a:effectLst/>
                <a:latin typeface="Source Sans Pro" panose="020B0503030403020204" pitchFamily="34" charset="0"/>
                <a:ea typeface="Calibri" panose="020F0502020204030204" pitchFamily="34" charset="0"/>
              </a:rPr>
              <a:t> = </a:t>
            </a:r>
            <a:r>
              <a:rPr lang="en-GB" sz="2000" dirty="0">
                <a:solidFill>
                  <a:srgbClr val="7FFF7F"/>
                </a:solidFill>
                <a:latin typeface="Source Sans Pro" panose="020B0503030403020204" pitchFamily="34" charset="0"/>
                <a:ea typeface="Calibri" panose="020F0502020204030204" pitchFamily="34" charset="0"/>
              </a:rPr>
              <a:t>0.23</a:t>
            </a:r>
          </a:p>
        </p:txBody>
      </p:sp>
      <p:sp>
        <p:nvSpPr>
          <p:cNvPr id="9" name="TextBox 8">
            <a:extLst>
              <a:ext uri="{FF2B5EF4-FFF2-40B4-BE49-F238E27FC236}">
                <a16:creationId xmlns:a16="http://schemas.microsoft.com/office/drawing/2014/main" id="{60545F01-5B7A-A94D-4704-0390755643A6}"/>
              </a:ext>
            </a:extLst>
          </p:cNvPr>
          <p:cNvSpPr txBox="1"/>
          <p:nvPr/>
        </p:nvSpPr>
        <p:spPr>
          <a:xfrm>
            <a:off x="3542623" y="2350861"/>
            <a:ext cx="1800000" cy="400110"/>
          </a:xfrm>
          <a:prstGeom prst="rect">
            <a:avLst/>
          </a:prstGeom>
          <a:noFill/>
        </p:spPr>
        <p:txBody>
          <a:bodyPr wrap="square" rtlCol="0">
            <a:spAutoFit/>
          </a:bodyPr>
          <a:lstStyle/>
          <a:p>
            <a:r>
              <a:rPr lang="en-GB" sz="2000" i="1" dirty="0">
                <a:solidFill>
                  <a:srgbClr val="F79BFF"/>
                </a:solidFill>
                <a:effectLst/>
                <a:latin typeface="Source Sans Pro" panose="020B0503030403020204" pitchFamily="34" charset="0"/>
                <a:ea typeface="Calibri" panose="020F0502020204030204" pitchFamily="34" charset="0"/>
              </a:rPr>
              <a:t>M </a:t>
            </a:r>
            <a:r>
              <a:rPr lang="en-GB" sz="2000" dirty="0">
                <a:solidFill>
                  <a:srgbClr val="F79BFF"/>
                </a:solidFill>
                <a:effectLst/>
                <a:latin typeface="Source Sans Pro" panose="020B0503030403020204" pitchFamily="34" charset="0"/>
                <a:ea typeface="Calibri" panose="020F0502020204030204" pitchFamily="34" charset="0"/>
              </a:rPr>
              <a:t>= 0.28</a:t>
            </a:r>
            <a:endParaRPr lang="en-GB" sz="2000" dirty="0">
              <a:solidFill>
                <a:srgbClr val="F79BFF"/>
              </a:solidFill>
              <a:latin typeface="Source Sans Pro" panose="020B0503030403020204" pitchFamily="34" charset="0"/>
              <a:ea typeface="Calibri" panose="020F0502020204030204" pitchFamily="34" charset="0"/>
            </a:endParaRPr>
          </a:p>
        </p:txBody>
      </p:sp>
      <p:sp>
        <p:nvSpPr>
          <p:cNvPr id="10" name="TextBox 9">
            <a:extLst>
              <a:ext uri="{FF2B5EF4-FFF2-40B4-BE49-F238E27FC236}">
                <a16:creationId xmlns:a16="http://schemas.microsoft.com/office/drawing/2014/main" id="{874ED772-432F-50AA-51EF-5C2E2145460E}"/>
              </a:ext>
            </a:extLst>
          </p:cNvPr>
          <p:cNvSpPr txBox="1"/>
          <p:nvPr/>
        </p:nvSpPr>
        <p:spPr>
          <a:xfrm>
            <a:off x="4695668" y="2350861"/>
            <a:ext cx="1800000" cy="400110"/>
          </a:xfrm>
          <a:prstGeom prst="rect">
            <a:avLst/>
          </a:prstGeom>
          <a:noFill/>
        </p:spPr>
        <p:txBody>
          <a:bodyPr wrap="square" rtlCol="0">
            <a:spAutoFit/>
          </a:bodyPr>
          <a:lstStyle/>
          <a:p>
            <a:r>
              <a:rPr lang="en-GB" sz="2000" i="1" dirty="0">
                <a:solidFill>
                  <a:srgbClr val="9BB8FF"/>
                </a:solidFill>
                <a:effectLst/>
                <a:latin typeface="Source Sans Pro" panose="020B0503030403020204" pitchFamily="34" charset="0"/>
                <a:ea typeface="Calibri" panose="020F0502020204030204" pitchFamily="34" charset="0"/>
              </a:rPr>
              <a:t>M </a:t>
            </a:r>
            <a:r>
              <a:rPr lang="en-GB" sz="2000" dirty="0">
                <a:solidFill>
                  <a:srgbClr val="9BB8FF"/>
                </a:solidFill>
                <a:effectLst/>
                <a:latin typeface="Source Sans Pro" panose="020B0503030403020204" pitchFamily="34" charset="0"/>
                <a:ea typeface="Calibri" panose="020F0502020204030204" pitchFamily="34" charset="0"/>
              </a:rPr>
              <a:t>= 0.25</a:t>
            </a:r>
            <a:endParaRPr lang="en-GB" sz="2000" dirty="0">
              <a:solidFill>
                <a:srgbClr val="9BB8FF"/>
              </a:solidFill>
              <a:latin typeface="Source Sans Pro" panose="020B0503030403020204" pitchFamily="34" charset="0"/>
              <a:ea typeface="Calibri" panose="020F0502020204030204" pitchFamily="34" charset="0"/>
            </a:endParaRPr>
          </a:p>
        </p:txBody>
      </p:sp>
      <p:grpSp>
        <p:nvGrpSpPr>
          <p:cNvPr id="11" name="Group 10">
            <a:extLst>
              <a:ext uri="{FF2B5EF4-FFF2-40B4-BE49-F238E27FC236}">
                <a16:creationId xmlns:a16="http://schemas.microsoft.com/office/drawing/2014/main" id="{ECA6260A-8224-841F-3BCE-8FB50D5FDDD1}"/>
              </a:ext>
            </a:extLst>
          </p:cNvPr>
          <p:cNvGrpSpPr/>
          <p:nvPr/>
        </p:nvGrpSpPr>
        <p:grpSpPr>
          <a:xfrm>
            <a:off x="7442827" y="3573345"/>
            <a:ext cx="1520819" cy="1326973"/>
            <a:chOff x="193156" y="180000"/>
            <a:chExt cx="4320000" cy="3066544"/>
          </a:xfrm>
        </p:grpSpPr>
        <p:cxnSp>
          <p:nvCxnSpPr>
            <p:cNvPr id="12" name="Straight Connector 11">
              <a:extLst>
                <a:ext uri="{FF2B5EF4-FFF2-40B4-BE49-F238E27FC236}">
                  <a16:creationId xmlns:a16="http://schemas.microsoft.com/office/drawing/2014/main" id="{569C605C-3AC7-F015-C078-4A3C5DED9005}"/>
                </a:ext>
              </a:extLst>
            </p:cNvPr>
            <p:cNvCxnSpPr>
              <a:cxnSpLocks/>
            </p:cNvCxnSpPr>
            <p:nvPr/>
          </p:nvCxnSpPr>
          <p:spPr>
            <a:xfrm>
              <a:off x="193156" y="822481"/>
              <a:ext cx="4320000" cy="0"/>
            </a:xfrm>
            <a:prstGeom prst="line">
              <a:avLst/>
            </a:prstGeom>
            <a:noFill/>
            <a:ln w="19050" cap="flat" cmpd="sng" algn="ctr">
              <a:solidFill>
                <a:sysClr val="windowText" lastClr="000000"/>
              </a:solidFill>
              <a:prstDash val="solid"/>
              <a:miter lim="800000"/>
            </a:ln>
            <a:effectLst/>
          </p:spPr>
        </p:cxnSp>
        <p:cxnSp>
          <p:nvCxnSpPr>
            <p:cNvPr id="13" name="Straight Connector 12">
              <a:extLst>
                <a:ext uri="{FF2B5EF4-FFF2-40B4-BE49-F238E27FC236}">
                  <a16:creationId xmlns:a16="http://schemas.microsoft.com/office/drawing/2014/main" id="{A9C99266-EA84-ABC9-6A87-9A2E1A8F960E}"/>
                </a:ext>
              </a:extLst>
            </p:cNvPr>
            <p:cNvCxnSpPr>
              <a:cxnSpLocks/>
            </p:cNvCxnSpPr>
            <p:nvPr/>
          </p:nvCxnSpPr>
          <p:spPr>
            <a:xfrm flipV="1">
              <a:off x="193156" y="2604060"/>
              <a:ext cx="4320000" cy="18566"/>
            </a:xfrm>
            <a:prstGeom prst="line">
              <a:avLst/>
            </a:prstGeom>
            <a:noFill/>
            <a:ln w="19050" cap="flat" cmpd="sng" algn="ctr">
              <a:solidFill>
                <a:sysClr val="windowText" lastClr="000000"/>
              </a:solidFill>
              <a:prstDash val="solid"/>
              <a:miter lim="800000"/>
            </a:ln>
            <a:effectLst/>
          </p:spPr>
        </p:cxnSp>
        <p:cxnSp>
          <p:nvCxnSpPr>
            <p:cNvPr id="14" name="Straight Connector 13">
              <a:extLst>
                <a:ext uri="{FF2B5EF4-FFF2-40B4-BE49-F238E27FC236}">
                  <a16:creationId xmlns:a16="http://schemas.microsoft.com/office/drawing/2014/main" id="{AB869854-A377-6363-1264-FAF098B873C7}"/>
                </a:ext>
              </a:extLst>
            </p:cNvPr>
            <p:cNvCxnSpPr>
              <a:cxnSpLocks/>
            </p:cNvCxnSpPr>
            <p:nvPr/>
          </p:nvCxnSpPr>
          <p:spPr>
            <a:xfrm rot="5400000" flipV="1">
              <a:off x="54289" y="1710252"/>
              <a:ext cx="1800000" cy="0"/>
            </a:xfrm>
            <a:prstGeom prst="line">
              <a:avLst/>
            </a:prstGeom>
            <a:noFill/>
            <a:ln w="19050" cap="flat" cmpd="sng" algn="ctr">
              <a:solidFill>
                <a:sysClr val="windowText" lastClr="000000"/>
              </a:solidFill>
              <a:prstDash val="dash"/>
              <a:round/>
              <a:headEnd type="none" w="med" len="med"/>
              <a:tailEnd type="none" w="med" len="med"/>
            </a:ln>
            <a:effectLst/>
          </p:spPr>
        </p:cxnSp>
        <p:sp>
          <p:nvSpPr>
            <p:cNvPr id="15" name="Oval 14">
              <a:extLst>
                <a:ext uri="{FF2B5EF4-FFF2-40B4-BE49-F238E27FC236}">
                  <a16:creationId xmlns:a16="http://schemas.microsoft.com/office/drawing/2014/main" id="{892B53BB-31A3-129C-4052-72C69453CD79}"/>
                </a:ext>
              </a:extLst>
            </p:cNvPr>
            <p:cNvSpPr/>
            <p:nvPr/>
          </p:nvSpPr>
          <p:spPr>
            <a:xfrm>
              <a:off x="927289" y="1684113"/>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16" name="Oval 15">
              <a:extLst>
                <a:ext uri="{FF2B5EF4-FFF2-40B4-BE49-F238E27FC236}">
                  <a16:creationId xmlns:a16="http://schemas.microsoft.com/office/drawing/2014/main" id="{5B2F9009-A1AB-A0CF-1D62-7C61C72A7063}"/>
                </a:ext>
              </a:extLst>
            </p:cNvPr>
            <p:cNvSpPr/>
            <p:nvPr/>
          </p:nvSpPr>
          <p:spPr>
            <a:xfrm>
              <a:off x="3448133" y="789366"/>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17" name="Oval 16">
              <a:extLst>
                <a:ext uri="{FF2B5EF4-FFF2-40B4-BE49-F238E27FC236}">
                  <a16:creationId xmlns:a16="http://schemas.microsoft.com/office/drawing/2014/main" id="{56228FB9-4D54-FCC8-365D-165B38052FD9}"/>
                </a:ext>
              </a:extLst>
            </p:cNvPr>
            <p:cNvSpPr/>
            <p:nvPr/>
          </p:nvSpPr>
          <p:spPr>
            <a:xfrm>
              <a:off x="3448133" y="2568957"/>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18" name="Freeform: Shape 17">
              <a:extLst>
                <a:ext uri="{FF2B5EF4-FFF2-40B4-BE49-F238E27FC236}">
                  <a16:creationId xmlns:a16="http://schemas.microsoft.com/office/drawing/2014/main" id="{183FFC5F-A067-7BF3-2F72-6314C531A1E3}"/>
                </a:ext>
              </a:extLst>
            </p:cNvPr>
            <p:cNvSpPr/>
            <p:nvPr/>
          </p:nvSpPr>
          <p:spPr>
            <a:xfrm>
              <a:off x="966075" y="808445"/>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0FF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19" name="Freeform: Shape 18">
              <a:extLst>
                <a:ext uri="{FF2B5EF4-FFF2-40B4-BE49-F238E27FC236}">
                  <a16:creationId xmlns:a16="http://schemas.microsoft.com/office/drawing/2014/main" id="{8A96DF26-9AD3-D5A5-1135-8A87D6B48394}"/>
                </a:ext>
              </a:extLst>
            </p:cNvPr>
            <p:cNvSpPr/>
            <p:nvPr/>
          </p:nvSpPr>
          <p:spPr>
            <a:xfrm rot="10800000" flipH="1">
              <a:off x="955240" y="1699400"/>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100FE"/>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20" name="Freeform: Shape 19">
              <a:extLst>
                <a:ext uri="{FF2B5EF4-FFF2-40B4-BE49-F238E27FC236}">
                  <a16:creationId xmlns:a16="http://schemas.microsoft.com/office/drawing/2014/main" id="{6230B52A-8E82-69B8-3608-EC07FF2AB5DC}"/>
                </a:ext>
              </a:extLst>
            </p:cNvPr>
            <p:cNvSpPr/>
            <p:nvPr/>
          </p:nvSpPr>
          <p:spPr>
            <a:xfrm>
              <a:off x="2872090" y="2604061"/>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21" name="Freeform: Shape 20">
              <a:extLst>
                <a:ext uri="{FF2B5EF4-FFF2-40B4-BE49-F238E27FC236}">
                  <a16:creationId xmlns:a16="http://schemas.microsoft.com/office/drawing/2014/main" id="{444BF226-E798-6EFA-D7FA-12F767A0173F}"/>
                </a:ext>
              </a:extLst>
            </p:cNvPr>
            <p:cNvSpPr/>
            <p:nvPr/>
          </p:nvSpPr>
          <p:spPr>
            <a:xfrm flipV="1">
              <a:off x="2871140" y="180000"/>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grpSp>
      <p:sp>
        <p:nvSpPr>
          <p:cNvPr id="23" name="TextBox 22">
            <a:extLst>
              <a:ext uri="{FF2B5EF4-FFF2-40B4-BE49-F238E27FC236}">
                <a16:creationId xmlns:a16="http://schemas.microsoft.com/office/drawing/2014/main" id="{40AC1B16-D060-A249-5139-1B382C773481}"/>
              </a:ext>
            </a:extLst>
          </p:cNvPr>
          <p:cNvSpPr txBox="1"/>
          <p:nvPr/>
        </p:nvSpPr>
        <p:spPr>
          <a:xfrm>
            <a:off x="7853222" y="4714495"/>
            <a:ext cx="720000"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a:t>
            </a:r>
            <a:r>
              <a:rPr kumimoji="0" lang="en-GB" sz="1600" b="1" i="1"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t0</a:t>
            </a:r>
            <a:r>
              <a:rPr kumimoji="0" lang="en-GB" sz="1600" b="1"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a:t>
            </a:r>
          </a:p>
        </p:txBody>
      </p:sp>
      <p:sp>
        <p:nvSpPr>
          <p:cNvPr id="24" name="Right Brace 23">
            <a:extLst>
              <a:ext uri="{FF2B5EF4-FFF2-40B4-BE49-F238E27FC236}">
                <a16:creationId xmlns:a16="http://schemas.microsoft.com/office/drawing/2014/main" id="{4CC97C01-BCD4-795F-AE2A-264443C0C6D8}"/>
              </a:ext>
            </a:extLst>
          </p:cNvPr>
          <p:cNvSpPr/>
          <p:nvPr/>
        </p:nvSpPr>
        <p:spPr>
          <a:xfrm rot="5400000">
            <a:off x="7464177" y="4661040"/>
            <a:ext cx="180000" cy="313200"/>
          </a:xfrm>
          <a:prstGeom prst="rightBrace">
            <a:avLst/>
          </a:prstGeom>
          <a:noFill/>
          <a:ln w="19050" cap="flat" cmpd="sng" algn="ctr">
            <a:solidFill>
              <a:schemeClr val="accent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schemeClr val="accent3"/>
              </a:solidFill>
              <a:effectLst/>
              <a:uLnTx/>
              <a:uFillTx/>
              <a:latin typeface="Source Sans Pro" panose="020B0503030403020204" pitchFamily="34" charset="0"/>
              <a:ea typeface="+mn-ea"/>
              <a:cs typeface="+mn-cs"/>
            </a:endParaRPr>
          </a:p>
        </p:txBody>
      </p:sp>
      <p:sp>
        <p:nvSpPr>
          <p:cNvPr id="25" name="Right Brace 24">
            <a:extLst>
              <a:ext uri="{FF2B5EF4-FFF2-40B4-BE49-F238E27FC236}">
                <a16:creationId xmlns:a16="http://schemas.microsoft.com/office/drawing/2014/main" id="{F0282A8C-FC3A-41DD-562E-58DA45FFABC5}"/>
              </a:ext>
            </a:extLst>
          </p:cNvPr>
          <p:cNvSpPr/>
          <p:nvPr/>
        </p:nvSpPr>
        <p:spPr>
          <a:xfrm rot="5400000">
            <a:off x="8763770" y="4661555"/>
            <a:ext cx="180000" cy="312170"/>
          </a:xfrm>
          <a:prstGeom prst="rightBrace">
            <a:avLst/>
          </a:prstGeom>
          <a:noFill/>
          <a:ln w="19050" cap="flat" cmpd="sng" algn="ctr">
            <a:solidFill>
              <a:schemeClr val="accent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mn-cs"/>
            </a:endParaRPr>
          </a:p>
        </p:txBody>
      </p:sp>
    </p:spTree>
    <p:custDataLst>
      <p:tags r:id="rId1"/>
    </p:custDataLst>
    <p:extLst>
      <p:ext uri="{BB962C8B-B14F-4D97-AF65-F5344CB8AC3E}">
        <p14:creationId xmlns:p14="http://schemas.microsoft.com/office/powerpoint/2010/main" val="2091183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1F9A5-CA8A-4DB9-6446-97641160C88E}"/>
              </a:ext>
            </a:extLst>
          </p:cNvPr>
          <p:cNvSpPr>
            <a:spLocks noGrp="1"/>
          </p:cNvSpPr>
          <p:nvPr>
            <p:ph type="title"/>
          </p:nvPr>
        </p:nvSpPr>
        <p:spPr/>
        <p:txBody>
          <a:bodyPr/>
          <a:lstStyle/>
          <a:p>
            <a:r>
              <a:rPr lang="en-GB" sz="3200" dirty="0"/>
              <a:t>Conclusions</a:t>
            </a:r>
          </a:p>
        </p:txBody>
      </p:sp>
      <p:sp>
        <p:nvSpPr>
          <p:cNvPr id="3" name="Text Placeholder 2">
            <a:extLst>
              <a:ext uri="{FF2B5EF4-FFF2-40B4-BE49-F238E27FC236}">
                <a16:creationId xmlns:a16="http://schemas.microsoft.com/office/drawing/2014/main" id="{AA40C364-78E4-FB8C-031F-41FBA308386C}"/>
              </a:ext>
            </a:extLst>
          </p:cNvPr>
          <p:cNvSpPr>
            <a:spLocks noGrp="1"/>
          </p:cNvSpPr>
          <p:nvPr>
            <p:ph type="body" sz="quarter" idx="14"/>
          </p:nvPr>
        </p:nvSpPr>
        <p:spPr>
          <a:xfrm>
            <a:off x="128200" y="863600"/>
            <a:ext cx="8686937" cy="3632200"/>
          </a:xfrm>
        </p:spPr>
        <p:txBody>
          <a:bodyPr>
            <a:normAutofit/>
          </a:bodyPr>
          <a:lstStyle/>
          <a:p>
            <a:r>
              <a:rPr lang="en-GB" sz="2000" dirty="0">
                <a:solidFill>
                  <a:schemeClr val="bg2"/>
                </a:solidFill>
              </a:rPr>
              <a:t>1. CS expertise is a </a:t>
            </a:r>
            <a:r>
              <a:rPr lang="en-GB" sz="2000" b="1" dirty="0">
                <a:solidFill>
                  <a:schemeClr val="tx2"/>
                </a:solidFill>
              </a:rPr>
              <a:t>multi-dimensional construct</a:t>
            </a:r>
            <a:r>
              <a:rPr lang="en-GB" sz="2000" dirty="0">
                <a:solidFill>
                  <a:schemeClr val="bg2"/>
                </a:solidFill>
              </a:rPr>
              <a:t> that can be measured by a </a:t>
            </a:r>
            <a:r>
              <a:rPr lang="en-GB" sz="2000" b="1" dirty="0">
                <a:solidFill>
                  <a:schemeClr val="tx2"/>
                </a:solidFill>
              </a:rPr>
              <a:t>range of variables </a:t>
            </a:r>
            <a:r>
              <a:rPr lang="en-GB" sz="2000" dirty="0">
                <a:solidFill>
                  <a:schemeClr val="bg2"/>
                </a:solidFill>
              </a:rPr>
              <a:t>and</a:t>
            </a:r>
            <a:r>
              <a:rPr lang="en-GB" sz="2000" b="1" dirty="0">
                <a:solidFill>
                  <a:schemeClr val="tx2"/>
                </a:solidFill>
              </a:rPr>
              <a:t> k-means clustering</a:t>
            </a:r>
            <a:r>
              <a:rPr lang="en-GB" sz="2000" dirty="0">
                <a:solidFill>
                  <a:schemeClr val="bg2"/>
                </a:solidFill>
              </a:rPr>
              <a:t>. </a:t>
            </a:r>
          </a:p>
        </p:txBody>
      </p:sp>
      <p:sp>
        <p:nvSpPr>
          <p:cNvPr id="4" name="Slide Number Placeholder 3">
            <a:extLst>
              <a:ext uri="{FF2B5EF4-FFF2-40B4-BE49-F238E27FC236}">
                <a16:creationId xmlns:a16="http://schemas.microsoft.com/office/drawing/2014/main" id="{54F398E5-54A2-0CD2-3B34-0022C17F35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15</a:t>
            </a:fld>
            <a:endParaRPr lang="en-GB"/>
          </a:p>
        </p:txBody>
      </p:sp>
    </p:spTree>
    <p:extLst>
      <p:ext uri="{BB962C8B-B14F-4D97-AF65-F5344CB8AC3E}">
        <p14:creationId xmlns:p14="http://schemas.microsoft.com/office/powerpoint/2010/main" val="24085927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1F9A5-CA8A-4DB9-6446-97641160C88E}"/>
              </a:ext>
            </a:extLst>
          </p:cNvPr>
          <p:cNvSpPr>
            <a:spLocks noGrp="1"/>
          </p:cNvSpPr>
          <p:nvPr>
            <p:ph type="title"/>
          </p:nvPr>
        </p:nvSpPr>
        <p:spPr/>
        <p:txBody>
          <a:bodyPr/>
          <a:lstStyle/>
          <a:p>
            <a:r>
              <a:rPr lang="en-GB" sz="3200" dirty="0"/>
              <a:t>Conclusions</a:t>
            </a:r>
          </a:p>
        </p:txBody>
      </p:sp>
      <p:sp>
        <p:nvSpPr>
          <p:cNvPr id="3" name="Text Placeholder 2">
            <a:extLst>
              <a:ext uri="{FF2B5EF4-FFF2-40B4-BE49-F238E27FC236}">
                <a16:creationId xmlns:a16="http://schemas.microsoft.com/office/drawing/2014/main" id="{AA40C364-78E4-FB8C-031F-41FBA308386C}"/>
              </a:ext>
            </a:extLst>
          </p:cNvPr>
          <p:cNvSpPr>
            <a:spLocks noGrp="1"/>
          </p:cNvSpPr>
          <p:nvPr>
            <p:ph type="body" sz="quarter" idx="14"/>
          </p:nvPr>
        </p:nvSpPr>
        <p:spPr>
          <a:xfrm>
            <a:off x="128200" y="863600"/>
            <a:ext cx="8686937" cy="4204600"/>
          </a:xfrm>
        </p:spPr>
        <p:txBody>
          <a:bodyPr>
            <a:normAutofit/>
          </a:bodyPr>
          <a:lstStyle/>
          <a:p>
            <a:r>
              <a:rPr lang="en-GB" sz="2000" dirty="0">
                <a:solidFill>
                  <a:schemeClr val="bg2"/>
                </a:solidFill>
              </a:rPr>
              <a:t>1. CS expertise is a </a:t>
            </a:r>
            <a:r>
              <a:rPr lang="en-GB" sz="2000" b="1" dirty="0">
                <a:solidFill>
                  <a:schemeClr val="tx2"/>
                </a:solidFill>
              </a:rPr>
              <a:t>multi-dimensional construct</a:t>
            </a:r>
            <a:r>
              <a:rPr lang="en-GB" sz="2000" dirty="0">
                <a:solidFill>
                  <a:schemeClr val="bg2"/>
                </a:solidFill>
              </a:rPr>
              <a:t> that can be measured by a </a:t>
            </a:r>
            <a:r>
              <a:rPr lang="en-GB" sz="2000" b="1" dirty="0">
                <a:solidFill>
                  <a:schemeClr val="tx2"/>
                </a:solidFill>
              </a:rPr>
              <a:t>range of variables </a:t>
            </a:r>
            <a:r>
              <a:rPr lang="en-GB" sz="2000" dirty="0">
                <a:solidFill>
                  <a:schemeClr val="bg2"/>
                </a:solidFill>
              </a:rPr>
              <a:t>and</a:t>
            </a:r>
            <a:r>
              <a:rPr lang="en-GB" sz="2000" b="1" dirty="0">
                <a:solidFill>
                  <a:schemeClr val="tx2"/>
                </a:solidFill>
              </a:rPr>
              <a:t> k-means clustering</a:t>
            </a:r>
            <a:r>
              <a:rPr lang="en-GB" sz="2000" dirty="0">
                <a:solidFill>
                  <a:schemeClr val="bg2"/>
                </a:solidFill>
              </a:rPr>
              <a:t>. </a:t>
            </a:r>
          </a:p>
          <a:p>
            <a:r>
              <a:rPr lang="en-GB" sz="2000" dirty="0">
                <a:solidFill>
                  <a:schemeClr val="bg2"/>
                </a:solidFill>
              </a:rPr>
              <a:t>2. Highly expert </a:t>
            </a:r>
            <a:r>
              <a:rPr lang="en-GB" sz="2000" b="1" dirty="0">
                <a:solidFill>
                  <a:srgbClr val="7FFF7F"/>
                </a:solidFill>
              </a:rPr>
              <a:t>Semi/Professional </a:t>
            </a:r>
            <a:r>
              <a:rPr lang="en-GB" sz="2000" dirty="0">
                <a:solidFill>
                  <a:schemeClr val="bg2"/>
                </a:solidFill>
              </a:rPr>
              <a:t>players</a:t>
            </a:r>
            <a:r>
              <a:rPr lang="en-GB" sz="2000" b="1" dirty="0">
                <a:solidFill>
                  <a:srgbClr val="7FFF7F"/>
                </a:solidFill>
              </a:rPr>
              <a:t> </a:t>
            </a:r>
            <a:r>
              <a:rPr lang="en-GB" sz="2000" dirty="0">
                <a:solidFill>
                  <a:schemeClr val="bg2"/>
                </a:solidFill>
              </a:rPr>
              <a:t>have </a:t>
            </a:r>
            <a:r>
              <a:rPr lang="en-GB" sz="2000" b="1" dirty="0">
                <a:solidFill>
                  <a:schemeClr val="tx2"/>
                </a:solidFill>
              </a:rPr>
              <a:t>advantages in processing speed </a:t>
            </a:r>
            <a:r>
              <a:rPr lang="en-GB" sz="2000" dirty="0">
                <a:solidFill>
                  <a:schemeClr val="bg2"/>
                </a:solidFill>
              </a:rPr>
              <a:t>performance, with </a:t>
            </a:r>
            <a:r>
              <a:rPr lang="en-GB" sz="2000" b="1" dirty="0">
                <a:solidFill>
                  <a:schemeClr val="tx2"/>
                </a:solidFill>
              </a:rPr>
              <a:t>no sacrifices in accuracy</a:t>
            </a:r>
            <a:r>
              <a:rPr lang="en-GB" sz="2000" dirty="0">
                <a:solidFill>
                  <a:schemeClr val="bg2"/>
                </a:solidFill>
              </a:rPr>
              <a:t>. </a:t>
            </a:r>
          </a:p>
          <a:p>
            <a:r>
              <a:rPr lang="en-GB" sz="2000" dirty="0">
                <a:solidFill>
                  <a:schemeClr val="bg1">
                    <a:lumMod val="25000"/>
                  </a:schemeClr>
                </a:solidFill>
              </a:rPr>
              <a:t>3. </a:t>
            </a:r>
            <a:r>
              <a:rPr lang="en-GB" sz="2000" b="1" dirty="0">
                <a:solidFill>
                  <a:srgbClr val="F79BFF"/>
                </a:solidFill>
              </a:rPr>
              <a:t>Experienced</a:t>
            </a:r>
            <a:r>
              <a:rPr lang="en-GB" sz="2000" dirty="0">
                <a:solidFill>
                  <a:schemeClr val="bg2"/>
                </a:solidFill>
              </a:rPr>
              <a:t> players have </a:t>
            </a:r>
            <a:r>
              <a:rPr lang="en-GB" sz="2000" b="1" dirty="0">
                <a:solidFill>
                  <a:schemeClr val="tx2"/>
                </a:solidFill>
              </a:rPr>
              <a:t>better</a:t>
            </a:r>
            <a:r>
              <a:rPr lang="en-GB" sz="2000" dirty="0">
                <a:solidFill>
                  <a:schemeClr val="bg2"/>
                </a:solidFill>
              </a:rPr>
              <a:t> </a:t>
            </a:r>
            <a:r>
              <a:rPr lang="en-GB" sz="2000" b="1" dirty="0">
                <a:solidFill>
                  <a:schemeClr val="tx2"/>
                </a:solidFill>
              </a:rPr>
              <a:t>switching </a:t>
            </a:r>
            <a:r>
              <a:rPr lang="en-GB" sz="2000" dirty="0">
                <a:solidFill>
                  <a:schemeClr val="bg2"/>
                </a:solidFill>
              </a:rPr>
              <a:t>performance, but there were </a:t>
            </a:r>
            <a:r>
              <a:rPr lang="en-GB" sz="2000" b="1" dirty="0">
                <a:solidFill>
                  <a:schemeClr val="tx2"/>
                </a:solidFill>
              </a:rPr>
              <a:t>no differences</a:t>
            </a:r>
            <a:r>
              <a:rPr lang="en-GB" sz="2000" dirty="0">
                <a:solidFill>
                  <a:schemeClr val="bg2"/>
                </a:solidFill>
              </a:rPr>
              <a:t> in </a:t>
            </a:r>
            <a:r>
              <a:rPr lang="en-GB" sz="2000" b="1" dirty="0">
                <a:solidFill>
                  <a:schemeClr val="tx2"/>
                </a:solidFill>
              </a:rPr>
              <a:t>mixing</a:t>
            </a:r>
            <a:r>
              <a:rPr lang="en-GB" sz="2000" dirty="0">
                <a:solidFill>
                  <a:schemeClr val="bg2"/>
                </a:solidFill>
              </a:rPr>
              <a:t> performance. </a:t>
            </a:r>
          </a:p>
          <a:p>
            <a:r>
              <a:rPr lang="en-GB" sz="2000" dirty="0">
                <a:solidFill>
                  <a:schemeClr val="bg1">
                    <a:lumMod val="25000"/>
                  </a:schemeClr>
                </a:solidFill>
              </a:rPr>
              <a:t>4. </a:t>
            </a:r>
            <a:r>
              <a:rPr lang="en-GB" sz="2000" b="1" dirty="0">
                <a:solidFill>
                  <a:schemeClr val="tx2"/>
                </a:solidFill>
              </a:rPr>
              <a:t>Limited evidence for differences </a:t>
            </a:r>
            <a:r>
              <a:rPr lang="en-GB" sz="2000" dirty="0">
                <a:solidFill>
                  <a:schemeClr val="bg2"/>
                </a:solidFill>
              </a:rPr>
              <a:t>in </a:t>
            </a:r>
            <a:r>
              <a:rPr lang="en-GB" sz="2000" b="1" dirty="0">
                <a:solidFill>
                  <a:schemeClr val="tx2"/>
                </a:solidFill>
              </a:rPr>
              <a:t>drift rates </a:t>
            </a:r>
            <a:r>
              <a:rPr lang="en-GB" sz="2000" dirty="0">
                <a:solidFill>
                  <a:schemeClr val="bg2"/>
                </a:solidFill>
              </a:rPr>
              <a:t>and </a:t>
            </a:r>
            <a:r>
              <a:rPr lang="en-GB" sz="2000" b="1" dirty="0">
                <a:solidFill>
                  <a:schemeClr val="tx2"/>
                </a:solidFill>
              </a:rPr>
              <a:t>boundary separations</a:t>
            </a:r>
            <a:r>
              <a:rPr lang="en-GB" sz="2000" dirty="0">
                <a:solidFill>
                  <a:schemeClr val="bg2"/>
                </a:solidFill>
              </a:rPr>
              <a:t>, but </a:t>
            </a:r>
            <a:r>
              <a:rPr lang="en-GB" sz="2000" b="1" dirty="0">
                <a:solidFill>
                  <a:srgbClr val="7FFF7F"/>
                </a:solidFill>
              </a:rPr>
              <a:t>Semi/Professional </a:t>
            </a:r>
            <a:r>
              <a:rPr lang="en-GB" sz="2000" dirty="0">
                <a:solidFill>
                  <a:schemeClr val="bg2"/>
                </a:solidFill>
              </a:rPr>
              <a:t>players</a:t>
            </a:r>
            <a:r>
              <a:rPr lang="en-GB" sz="2000" b="1" dirty="0">
                <a:solidFill>
                  <a:srgbClr val="7FFF7F"/>
                </a:solidFill>
              </a:rPr>
              <a:t> </a:t>
            </a:r>
            <a:r>
              <a:rPr lang="en-GB" sz="2000" dirty="0">
                <a:solidFill>
                  <a:schemeClr val="bg2"/>
                </a:solidFill>
              </a:rPr>
              <a:t>have </a:t>
            </a:r>
            <a:r>
              <a:rPr lang="en-GB" sz="2000" b="1" dirty="0">
                <a:solidFill>
                  <a:schemeClr val="tx2"/>
                </a:solidFill>
              </a:rPr>
              <a:t>faster non-decision times</a:t>
            </a:r>
            <a:r>
              <a:rPr lang="en-GB" sz="2000" dirty="0">
                <a:solidFill>
                  <a:schemeClr val="bg2"/>
                </a:solidFill>
              </a:rPr>
              <a:t>. </a:t>
            </a:r>
          </a:p>
        </p:txBody>
      </p:sp>
      <p:sp>
        <p:nvSpPr>
          <p:cNvPr id="4" name="Slide Number Placeholder 3">
            <a:extLst>
              <a:ext uri="{FF2B5EF4-FFF2-40B4-BE49-F238E27FC236}">
                <a16:creationId xmlns:a16="http://schemas.microsoft.com/office/drawing/2014/main" id="{54F398E5-54A2-0CD2-3B34-0022C17F35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16</a:t>
            </a:fld>
            <a:endParaRPr lang="en-GB"/>
          </a:p>
        </p:txBody>
      </p:sp>
    </p:spTree>
    <p:extLst>
      <p:ext uri="{BB962C8B-B14F-4D97-AF65-F5344CB8AC3E}">
        <p14:creationId xmlns:p14="http://schemas.microsoft.com/office/powerpoint/2010/main" val="7338272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2975E3B-1AA8-01FC-7F18-6BBC8AD1A60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17</a:t>
            </a:fld>
            <a:endParaRPr lang="en-GB"/>
          </a:p>
        </p:txBody>
      </p:sp>
      <p:sp>
        <p:nvSpPr>
          <p:cNvPr id="2" name="Title 1">
            <a:extLst>
              <a:ext uri="{FF2B5EF4-FFF2-40B4-BE49-F238E27FC236}">
                <a16:creationId xmlns:a16="http://schemas.microsoft.com/office/drawing/2014/main" id="{F639B6C4-E8A3-B4E2-1FF6-C119EDFD171E}"/>
              </a:ext>
            </a:extLst>
          </p:cNvPr>
          <p:cNvSpPr>
            <a:spLocks noGrp="1"/>
          </p:cNvSpPr>
          <p:nvPr>
            <p:ph type="title" idx="4294967295"/>
          </p:nvPr>
        </p:nvSpPr>
        <p:spPr>
          <a:xfrm>
            <a:off x="0" y="74613"/>
            <a:ext cx="8196263" cy="573087"/>
          </a:xfrm>
        </p:spPr>
        <p:txBody>
          <a:bodyPr>
            <a:normAutofit fontScale="90000"/>
          </a:bodyPr>
          <a:lstStyle/>
          <a:p>
            <a:r>
              <a:rPr lang="en-GB" dirty="0"/>
              <a:t>Participants (N = 235)</a:t>
            </a:r>
          </a:p>
        </p:txBody>
      </p:sp>
      <p:graphicFrame>
        <p:nvGraphicFramePr>
          <p:cNvPr id="5" name="Table 4">
            <a:extLst>
              <a:ext uri="{FF2B5EF4-FFF2-40B4-BE49-F238E27FC236}">
                <a16:creationId xmlns:a16="http://schemas.microsoft.com/office/drawing/2014/main" id="{A0CA4B52-502C-E497-8679-F16932B33EDC}"/>
              </a:ext>
            </a:extLst>
          </p:cNvPr>
          <p:cNvGraphicFramePr>
            <a:graphicFrameLocks noGrp="1"/>
          </p:cNvGraphicFramePr>
          <p:nvPr>
            <p:extLst>
              <p:ext uri="{D42A27DB-BD31-4B8C-83A1-F6EECF244321}">
                <p14:modId xmlns:p14="http://schemas.microsoft.com/office/powerpoint/2010/main" val="1658624895"/>
              </p:ext>
            </p:extLst>
          </p:nvPr>
        </p:nvGraphicFramePr>
        <p:xfrm>
          <a:off x="128200" y="838761"/>
          <a:ext cx="8892875" cy="2981232"/>
        </p:xfrm>
        <a:graphic>
          <a:graphicData uri="http://schemas.openxmlformats.org/drawingml/2006/table">
            <a:tbl>
              <a:tblPr/>
              <a:tblGrid>
                <a:gridCol w="2092615">
                  <a:extLst>
                    <a:ext uri="{9D8B030D-6E8A-4147-A177-3AD203B41FA5}">
                      <a16:colId xmlns:a16="http://schemas.microsoft.com/office/drawing/2014/main" val="2123832469"/>
                    </a:ext>
                  </a:extLst>
                </a:gridCol>
                <a:gridCol w="680026">
                  <a:extLst>
                    <a:ext uri="{9D8B030D-6E8A-4147-A177-3AD203B41FA5}">
                      <a16:colId xmlns:a16="http://schemas.microsoft.com/office/drawing/2014/main" val="1929097744"/>
                    </a:ext>
                  </a:extLst>
                </a:gridCol>
                <a:gridCol w="680026">
                  <a:extLst>
                    <a:ext uri="{9D8B030D-6E8A-4147-A177-3AD203B41FA5}">
                      <a16:colId xmlns:a16="http://schemas.microsoft.com/office/drawing/2014/main" val="1247527451"/>
                    </a:ext>
                  </a:extLst>
                </a:gridCol>
                <a:gridCol w="680026">
                  <a:extLst>
                    <a:ext uri="{9D8B030D-6E8A-4147-A177-3AD203B41FA5}">
                      <a16:colId xmlns:a16="http://schemas.microsoft.com/office/drawing/2014/main" val="1225627575"/>
                    </a:ext>
                  </a:extLst>
                </a:gridCol>
                <a:gridCol w="680026">
                  <a:extLst>
                    <a:ext uri="{9D8B030D-6E8A-4147-A177-3AD203B41FA5}">
                      <a16:colId xmlns:a16="http://schemas.microsoft.com/office/drawing/2014/main" val="2532668772"/>
                    </a:ext>
                  </a:extLst>
                </a:gridCol>
                <a:gridCol w="680026">
                  <a:extLst>
                    <a:ext uri="{9D8B030D-6E8A-4147-A177-3AD203B41FA5}">
                      <a16:colId xmlns:a16="http://schemas.microsoft.com/office/drawing/2014/main" val="321544411"/>
                    </a:ext>
                  </a:extLst>
                </a:gridCol>
                <a:gridCol w="680026">
                  <a:extLst>
                    <a:ext uri="{9D8B030D-6E8A-4147-A177-3AD203B41FA5}">
                      <a16:colId xmlns:a16="http://schemas.microsoft.com/office/drawing/2014/main" val="1718436222"/>
                    </a:ext>
                  </a:extLst>
                </a:gridCol>
                <a:gridCol w="680026">
                  <a:extLst>
                    <a:ext uri="{9D8B030D-6E8A-4147-A177-3AD203B41FA5}">
                      <a16:colId xmlns:a16="http://schemas.microsoft.com/office/drawing/2014/main" val="1406745541"/>
                    </a:ext>
                  </a:extLst>
                </a:gridCol>
                <a:gridCol w="680026">
                  <a:extLst>
                    <a:ext uri="{9D8B030D-6E8A-4147-A177-3AD203B41FA5}">
                      <a16:colId xmlns:a16="http://schemas.microsoft.com/office/drawing/2014/main" val="3752957575"/>
                    </a:ext>
                  </a:extLst>
                </a:gridCol>
                <a:gridCol w="680026">
                  <a:extLst>
                    <a:ext uri="{9D8B030D-6E8A-4147-A177-3AD203B41FA5}">
                      <a16:colId xmlns:a16="http://schemas.microsoft.com/office/drawing/2014/main" val="1270559437"/>
                    </a:ext>
                  </a:extLst>
                </a:gridCol>
                <a:gridCol w="680026">
                  <a:extLst>
                    <a:ext uri="{9D8B030D-6E8A-4147-A177-3AD203B41FA5}">
                      <a16:colId xmlns:a16="http://schemas.microsoft.com/office/drawing/2014/main" val="278518753"/>
                    </a:ext>
                  </a:extLst>
                </a:gridCol>
              </a:tblGrid>
              <a:tr h="160311">
                <a:tc row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 </a:t>
                      </a:r>
                    </a:p>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 </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1" i="0" u="none" strike="noStrike" dirty="0">
                          <a:solidFill>
                            <a:srgbClr val="000000"/>
                          </a:solidFill>
                          <a:effectLst/>
                          <a:latin typeface="Source Sans Pro" panose="020B0503030403020204" pitchFamily="34" charset="0"/>
                          <a:cs typeface="Times New Roman" panose="02020603050405020304" pitchFamily="18" charset="0"/>
                        </a:rPr>
                        <a:t>Full Sample</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w="12700" cmpd="sng">
                      <a:noFill/>
                      <a:prstDash val="solid"/>
                    </a:lnTlToBr>
                    <a:lnBlToTr w="12700" cmpd="sng">
                      <a:noFill/>
                      <a:prstDash val="solid"/>
                    </a:lnBlToTr>
                    <a:noFill/>
                  </a:tcPr>
                </a:tc>
                <a:tc hMerge="1">
                  <a:txBody>
                    <a:bodyPr/>
                    <a:lstStyle/>
                    <a:p>
                      <a:endParaRPr lang="en-GB"/>
                    </a:p>
                  </a:txBody>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1" i="0" u="none" strike="noStrike" dirty="0">
                          <a:solidFill>
                            <a:srgbClr val="F5BB00"/>
                          </a:solidFill>
                          <a:effectLst/>
                          <a:latin typeface="Source Sans Pro" panose="020B0503030403020204" pitchFamily="34" charset="0"/>
                          <a:cs typeface="Times New Roman" panose="02020603050405020304" pitchFamily="18" charset="0"/>
                        </a:rPr>
                        <a:t>Casual</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w="12700" cmpd="sng">
                      <a:noFill/>
                      <a:prstDash val="solid"/>
                    </a:lnTlToBr>
                    <a:lnBlToTr w="12700" cmpd="sng">
                      <a:noFill/>
                      <a:prstDash val="solid"/>
                    </a:lnBlToTr>
                    <a:noFill/>
                  </a:tcPr>
                </a:tc>
                <a:tc hMerge="1">
                  <a:txBody>
                    <a:bodyPr/>
                    <a:lstStyle/>
                    <a:p>
                      <a:endParaRPr lang="en-GB"/>
                    </a:p>
                  </a:txBody>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1" i="0" u="none" strike="noStrike" dirty="0">
                          <a:solidFill>
                            <a:srgbClr val="F038FF"/>
                          </a:solidFill>
                          <a:effectLst/>
                          <a:latin typeface="Source Sans Pro" panose="020B0503030403020204" pitchFamily="34" charset="0"/>
                          <a:cs typeface="Times New Roman" panose="02020603050405020304" pitchFamily="18" charset="0"/>
                        </a:rPr>
                        <a:t>Experienced</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w="12700" cmpd="sng">
                      <a:noFill/>
                      <a:prstDash val="solid"/>
                    </a:lnTlToBr>
                    <a:lnBlToTr w="12700" cmpd="sng">
                      <a:noFill/>
                      <a:prstDash val="solid"/>
                    </a:lnBlToTr>
                    <a:noFill/>
                  </a:tcPr>
                </a:tc>
                <a:tc hMerge="1">
                  <a:txBody>
                    <a:bodyPr/>
                    <a:lstStyle/>
                    <a:p>
                      <a:endParaRPr lang="en-GB"/>
                    </a:p>
                  </a:txBody>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1" i="0" u="none" strike="noStrike" dirty="0">
                          <a:solidFill>
                            <a:srgbClr val="3772FF"/>
                          </a:solidFill>
                          <a:effectLst/>
                          <a:latin typeface="Source Sans Pro" panose="020B0503030403020204" pitchFamily="34" charset="0"/>
                          <a:cs typeface="Times New Roman" panose="02020603050405020304" pitchFamily="18" charset="0"/>
                        </a:rPr>
                        <a:t>Aspiring</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w="12700" cmpd="sng">
                      <a:noFill/>
                      <a:prstDash val="solid"/>
                    </a:lnTlToBr>
                    <a:lnBlToTr w="12700" cmpd="sng">
                      <a:noFill/>
                      <a:prstDash val="solid"/>
                    </a:lnBlToTr>
                    <a:noFill/>
                  </a:tcPr>
                </a:tc>
                <a:tc hMerge="1">
                  <a:txBody>
                    <a:bodyPr/>
                    <a:lstStyle/>
                    <a:p>
                      <a:endParaRPr lang="en-GB"/>
                    </a:p>
                  </a:txBody>
                  <a:tcPr/>
                </a:tc>
                <a:tc gridSpan="2">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1" i="0" u="none" strike="noStrike" dirty="0">
                          <a:solidFill>
                            <a:srgbClr val="00FF00"/>
                          </a:solidFill>
                          <a:effectLst/>
                          <a:latin typeface="Source Sans Pro" panose="020B0503030403020204" pitchFamily="34" charset="0"/>
                          <a:cs typeface="Times New Roman" panose="02020603050405020304" pitchFamily="18" charset="0"/>
                        </a:rPr>
                        <a:t>Semi/Professional</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w="12700" cmpd="sng">
                      <a:noFill/>
                      <a:prstDash val="solid"/>
                    </a:lnTlToBr>
                    <a:lnBlToTr w="12700" cmpd="sng">
                      <a:noFill/>
                      <a:prstDash val="solid"/>
                    </a:lnBlToTr>
                    <a:noFill/>
                  </a:tcPr>
                </a:tc>
                <a:tc hMerge="1">
                  <a:txBody>
                    <a:bodyPr/>
                    <a:lstStyle/>
                    <a:p>
                      <a:endParaRPr lang="en-GB"/>
                    </a:p>
                  </a:txBody>
                  <a:tcPr/>
                </a:tc>
                <a:extLst>
                  <a:ext uri="{0D108BD9-81ED-4DB2-BD59-A6C34878D82A}">
                    <a16:rowId xmlns:a16="http://schemas.microsoft.com/office/drawing/2014/main" val="1880893609"/>
                  </a:ext>
                </a:extLst>
              </a:tr>
              <a:tr h="160311">
                <a:tc vMerge="1">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 </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M</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M</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M</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M</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M</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1pPr>
                      <a:lvl2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2pPr>
                      <a:lvl3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3pPr>
                      <a:lvl4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4pPr>
                      <a:lvl5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5pPr>
                      <a:lvl6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6pPr>
                      <a:lvl7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7pPr>
                      <a:lvl8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8pPr>
                      <a:lvl9pPr marR="0" algn="l" rtl="0" eaLnBrk="1" hangingPunct="1">
                        <a:lnSpc>
                          <a:spcPct val="100000"/>
                        </a:lnSpc>
                        <a:spcBef>
                          <a:spcPts val="0"/>
                        </a:spcBef>
                        <a:spcAft>
                          <a:spcPts val="0"/>
                        </a:spcAft>
                        <a:buClr>
                          <a:srgbClr val="000000"/>
                        </a:buClr>
                        <a:buFont typeface="Arial"/>
                        <a:defRPr sz="1400" b="0" i="0" u="none" strike="noStrike" cap="none">
                          <a:solidFill>
                            <a:schemeClr val="tx1"/>
                          </a:solidFill>
                          <a:latin typeface="Calibri" panose="020F0502020204030204"/>
                          <a:sym typeface="Arial"/>
                        </a:defRPr>
                      </a:lvl9pPr>
                    </a:lstStyle>
                    <a:p>
                      <a:pPr algn="ctr" rtl="0" fontAlgn="ctr"/>
                      <a:r>
                        <a:rPr lang="en-GB" sz="1600" b="0" i="1" u="none" strike="noStrike" dirty="0">
                          <a:solidFill>
                            <a:srgbClr val="000000"/>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2651994"/>
                  </a:ext>
                </a:extLst>
              </a:tr>
              <a:tr h="313082">
                <a:tc>
                  <a:txBody>
                    <a:bodyPr/>
                    <a:lstStyle/>
                    <a:p>
                      <a:pPr algn="l"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Gender</a:t>
                      </a:r>
                    </a:p>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Male/Female/Non-Binary/Prefer not to say</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fontAlgn="ctr"/>
                      <a:r>
                        <a:rPr lang="en-GB" sz="1600" b="0" i="0" u="none" strike="noStrike">
                          <a:solidFill>
                            <a:srgbClr val="000000"/>
                          </a:solidFill>
                          <a:effectLst/>
                          <a:latin typeface="Source Sans Pro" panose="020B0503030403020204" pitchFamily="34" charset="0"/>
                          <a:cs typeface="Times New Roman" panose="02020603050405020304" pitchFamily="18" charset="0"/>
                        </a:rPr>
                        <a:t>211/21/1/2</a:t>
                      </a:r>
                      <a:endParaRPr lang="en-GB"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fontAlgn="ctr"/>
                      <a:endParaRPr lang="en-GB" sz="1200" b="0" i="0" u="none" strike="noStrike" dirty="0">
                        <a:solidFill>
                          <a:srgbClr val="000000"/>
                        </a:solidFill>
                        <a:effectLst/>
                        <a:latin typeface="Times New Roman" panose="02020603050405020304" pitchFamily="18" charset="0"/>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71/6/1/0/1</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fontAlgn="ctr"/>
                      <a:endParaRPr lang="en-GB" sz="1200" b="0" i="0" u="none" strike="noStrike" dirty="0">
                        <a:solidFill>
                          <a:srgbClr val="000000"/>
                        </a:solidFill>
                        <a:effectLst/>
                        <a:latin typeface="Times New Roman" panose="02020603050405020304" pitchFamily="18" charset="0"/>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84/15/1/1</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fontAlgn="ctr"/>
                      <a:endParaRPr lang="en-GB" sz="1200" b="0" i="0" u="none" strike="noStrike" dirty="0">
                        <a:solidFill>
                          <a:srgbClr val="000000"/>
                        </a:solidFill>
                        <a:effectLst/>
                        <a:latin typeface="Times New Roman" panose="02020603050405020304" pitchFamily="18" charset="0"/>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22/0/0/0</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fontAlgn="ctr"/>
                      <a:endParaRPr lang="en-GB" sz="1200" b="0" i="0" u="none" strike="noStrike" dirty="0">
                        <a:solidFill>
                          <a:srgbClr val="000000"/>
                        </a:solidFill>
                        <a:effectLst/>
                        <a:latin typeface="Times New Roman" panose="02020603050405020304" pitchFamily="18" charset="0"/>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34/0/0/0</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fontAlgn="ctr"/>
                      <a:endParaRPr lang="en-GB" sz="1200" b="0" i="0" u="none" strike="noStrike" dirty="0">
                        <a:solidFill>
                          <a:srgbClr val="000000"/>
                        </a:solidFill>
                        <a:effectLst/>
                        <a:latin typeface="Times New Roman" panose="02020603050405020304" pitchFamily="18" charset="0"/>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37119328"/>
                  </a:ext>
                </a:extLst>
              </a:tr>
              <a:tr h="180000">
                <a:tc>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Age</a:t>
                      </a:r>
                    </a:p>
                  </a:txBody>
                  <a:tcPr marL="9525" marR="9525" marT="9525"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21.93</a:t>
                      </a:r>
                    </a:p>
                  </a:txBody>
                  <a:tcPr marL="9525" marR="9525" marT="9525" marB="0" anchor="ctr">
                    <a:lnL w="12700" cap="flat" cmpd="sng" algn="ctr">
                      <a:solidFill>
                        <a:schemeClr val="bg2"/>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4.69</a:t>
                      </a:r>
                    </a:p>
                  </a:txBody>
                  <a:tcPr marL="9525" marR="9525" marT="9525" marB="0" anchor="ctr">
                    <a:lnL>
                      <a:noFill/>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21.27</a:t>
                      </a:r>
                    </a:p>
                  </a:txBody>
                  <a:tcPr marL="9525" marR="9525" marT="9525" marB="0" anchor="ctr">
                    <a:lnL w="12700" cap="flat" cmpd="sng" algn="ctr">
                      <a:solidFill>
                        <a:schemeClr val="bg2"/>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4.79</a:t>
                      </a:r>
                    </a:p>
                  </a:txBody>
                  <a:tcPr marL="9525" marR="9525" marT="9525" marB="0" anchor="ctr">
                    <a:lnL>
                      <a:noFill/>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23.77</a:t>
                      </a:r>
                    </a:p>
                  </a:txBody>
                  <a:tcPr marL="9525" marR="9525" marT="9525" marB="0" anchor="ctr">
                    <a:lnL w="12700" cap="flat" cmpd="sng" algn="ctr">
                      <a:solidFill>
                        <a:schemeClr val="bg2"/>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4.64</a:t>
                      </a:r>
                    </a:p>
                  </a:txBody>
                  <a:tcPr marL="9525" marR="9525" marT="9525" marB="0" anchor="ctr">
                    <a:lnL>
                      <a:noFill/>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18.05</a:t>
                      </a:r>
                    </a:p>
                  </a:txBody>
                  <a:tcPr marL="9525" marR="9525" marT="9525" marB="0" anchor="ctr">
                    <a:lnL w="12700" cap="flat" cmpd="sng" algn="ctr">
                      <a:solidFill>
                        <a:schemeClr val="bg2"/>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2.64</a:t>
                      </a:r>
                    </a:p>
                  </a:txBody>
                  <a:tcPr marL="9525" marR="9525" marT="9525" marB="0" anchor="ctr">
                    <a:lnL>
                      <a:noFill/>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20.38</a:t>
                      </a:r>
                    </a:p>
                  </a:txBody>
                  <a:tcPr marL="9525" marR="9525" marT="9525" marB="0" anchor="ctr">
                    <a:lnL w="12700" cap="flat" cmpd="sng" algn="ctr">
                      <a:solidFill>
                        <a:schemeClr val="bg2"/>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3.02</a:t>
                      </a:r>
                    </a:p>
                  </a:txBody>
                  <a:tcPr marL="9525" marR="9525" marT="9525" marB="0" anchor="ctr">
                    <a:lnL>
                      <a:noFill/>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9845749"/>
                  </a:ext>
                </a:extLst>
              </a:tr>
              <a:tr h="180000">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Total hours of playtime</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1565.16</a:t>
                      </a:r>
                    </a:p>
                  </a:txBody>
                  <a:tcPr marL="6017" marR="6017" marT="6017" marB="0" anchor="ctr">
                    <a:lnL w="12700" cap="flat" cmpd="sng" algn="ctr">
                      <a:solidFill>
                        <a:schemeClr val="bg2"/>
                      </a:solidFill>
                      <a:prstDash val="solid"/>
                      <a:round/>
                      <a:headEnd type="none" w="med" len="med"/>
                      <a:tailEnd type="none" w="med" len="med"/>
                    </a:lnL>
                    <a:lnR>
                      <a:noFill/>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1926.80</a:t>
                      </a:r>
                    </a:p>
                  </a:txBody>
                  <a:tcPr marL="6017" marR="6017" marT="6017" marB="0" anchor="ctr">
                    <a:lnL>
                      <a:noFill/>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624.17</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534.54</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1010.11</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862.32</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1469.11</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ctr" fontAlgn="ctr"/>
                      <a:r>
                        <a:rPr lang="en-US" sz="1600" b="0" i="0" u="none" strike="noStrike">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970.88</a:t>
                      </a:r>
                      <a:endParaRPr lang="en-US" sz="1600" b="0" i="0" u="none" strike="noStrike">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5434.88</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2082.08</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426867551"/>
                  </a:ext>
                </a:extLst>
              </a:tr>
              <a:tr h="180000">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Weekly hours of playtime</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20.34</a:t>
                      </a: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15.85</a:t>
                      </a: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10.26</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7.55</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17.05</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7.98</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55.55</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12.11</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30.41</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12.54</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234946586"/>
                  </a:ext>
                </a:extLst>
              </a:tr>
              <a:tr h="180000">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Self-rated expertise</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50.68</a:t>
                      </a: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23.48</a:t>
                      </a: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26.12</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12.30</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62.96</a:t>
                      </a:r>
                      <a:endParaRPr lang="en-US" sz="1600" b="0" i="0" u="none" strike="noStrike">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15.33</a:t>
                      </a:r>
                      <a:endParaRPr lang="en-US" sz="1600" b="0" i="0" u="none" strike="noStrike">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48.95</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17.59</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71.65</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17.50</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974478830"/>
                  </a:ext>
                </a:extLst>
              </a:tr>
              <a:tr h="180000">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Current Ranking</a:t>
                      </a:r>
                    </a:p>
                  </a:txBody>
                  <a:tcPr marL="6017" marR="6017" marT="6017"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12.04</a:t>
                      </a: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r>
                        <a:rPr lang="en-GB" sz="1600" b="0" i="0" u="none" strike="noStrike" dirty="0">
                          <a:solidFill>
                            <a:srgbClr val="000000"/>
                          </a:solidFill>
                          <a:effectLst/>
                          <a:latin typeface="Source Sans Pro" panose="020B0503030403020204" pitchFamily="34" charset="0"/>
                          <a:cs typeface="Times New Roman" panose="02020603050405020304" pitchFamily="18" charset="0"/>
                        </a:rPr>
                        <a:t>4.68</a:t>
                      </a: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7.74</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2.86</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600" b="0" i="0" u="none" strike="noStrike">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13.39</a:t>
                      </a:r>
                      <a:endParaRPr lang="en-US" sz="1600" b="0" i="0" u="none" strike="noStrike">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600" b="0" i="0" u="none" strike="noStrike">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2.98</a:t>
                      </a:r>
                      <a:endParaRPr lang="en-US" sz="1600" b="0" i="0" u="none" strike="noStrike">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11.41</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5.11</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18.29</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w="12700" cap="flat" cmpd="sng" algn="ctr">
                      <a:solidFill>
                        <a:schemeClr val="bg2"/>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600" b="0" i="0" u="none" strike="noStrike"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1.77</a:t>
                      </a:r>
                      <a:endParaRPr lang="en-US" sz="16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017" marR="6017" marT="6017" marB="0" anchor="ctr">
                    <a:lnL>
                      <a:noFill/>
                    </a:lnL>
                    <a:lnR w="12700" cap="flat" cmpd="sng" algn="ctr">
                      <a:solidFill>
                        <a:schemeClr val="bg2"/>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92070215"/>
                  </a:ext>
                </a:extLst>
              </a:tr>
            </a:tbl>
          </a:graphicData>
        </a:graphic>
      </p:graphicFrame>
    </p:spTree>
    <p:extLst>
      <p:ext uri="{BB962C8B-B14F-4D97-AF65-F5344CB8AC3E}">
        <p14:creationId xmlns:p14="http://schemas.microsoft.com/office/powerpoint/2010/main" val="33711232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52056C8-7319-678A-C5A2-76AD6070C171}"/>
              </a:ext>
            </a:extLst>
          </p:cNvPr>
          <p:cNvGraphicFramePr>
            <a:graphicFrameLocks noGrp="1"/>
          </p:cNvGraphicFramePr>
          <p:nvPr>
            <p:extLst>
              <p:ext uri="{D42A27DB-BD31-4B8C-83A1-F6EECF244321}">
                <p14:modId xmlns:p14="http://schemas.microsoft.com/office/powerpoint/2010/main" val="238936128"/>
              </p:ext>
            </p:extLst>
          </p:nvPr>
        </p:nvGraphicFramePr>
        <p:xfrm>
          <a:off x="328245" y="93784"/>
          <a:ext cx="8532002" cy="4977910"/>
        </p:xfrm>
        <a:graphic>
          <a:graphicData uri="http://schemas.openxmlformats.org/drawingml/2006/table">
            <a:tbl>
              <a:tblPr/>
              <a:tblGrid>
                <a:gridCol w="1453662">
                  <a:extLst>
                    <a:ext uri="{9D8B030D-6E8A-4147-A177-3AD203B41FA5}">
                      <a16:colId xmlns:a16="http://schemas.microsoft.com/office/drawing/2014/main" val="1214813356"/>
                    </a:ext>
                  </a:extLst>
                </a:gridCol>
                <a:gridCol w="707834">
                  <a:extLst>
                    <a:ext uri="{9D8B030D-6E8A-4147-A177-3AD203B41FA5}">
                      <a16:colId xmlns:a16="http://schemas.microsoft.com/office/drawing/2014/main" val="409168804"/>
                    </a:ext>
                  </a:extLst>
                </a:gridCol>
                <a:gridCol w="707834">
                  <a:extLst>
                    <a:ext uri="{9D8B030D-6E8A-4147-A177-3AD203B41FA5}">
                      <a16:colId xmlns:a16="http://schemas.microsoft.com/office/drawing/2014/main" val="1962268753"/>
                    </a:ext>
                  </a:extLst>
                </a:gridCol>
                <a:gridCol w="707834">
                  <a:extLst>
                    <a:ext uri="{9D8B030D-6E8A-4147-A177-3AD203B41FA5}">
                      <a16:colId xmlns:a16="http://schemas.microsoft.com/office/drawing/2014/main" val="3805074571"/>
                    </a:ext>
                  </a:extLst>
                </a:gridCol>
                <a:gridCol w="707834">
                  <a:extLst>
                    <a:ext uri="{9D8B030D-6E8A-4147-A177-3AD203B41FA5}">
                      <a16:colId xmlns:a16="http://schemas.microsoft.com/office/drawing/2014/main" val="740350895"/>
                    </a:ext>
                  </a:extLst>
                </a:gridCol>
                <a:gridCol w="707834">
                  <a:extLst>
                    <a:ext uri="{9D8B030D-6E8A-4147-A177-3AD203B41FA5}">
                      <a16:colId xmlns:a16="http://schemas.microsoft.com/office/drawing/2014/main" val="3487577662"/>
                    </a:ext>
                  </a:extLst>
                </a:gridCol>
                <a:gridCol w="707834">
                  <a:extLst>
                    <a:ext uri="{9D8B030D-6E8A-4147-A177-3AD203B41FA5}">
                      <a16:colId xmlns:a16="http://schemas.microsoft.com/office/drawing/2014/main" val="1377268425"/>
                    </a:ext>
                  </a:extLst>
                </a:gridCol>
                <a:gridCol w="707834">
                  <a:extLst>
                    <a:ext uri="{9D8B030D-6E8A-4147-A177-3AD203B41FA5}">
                      <a16:colId xmlns:a16="http://schemas.microsoft.com/office/drawing/2014/main" val="1913279208"/>
                    </a:ext>
                  </a:extLst>
                </a:gridCol>
                <a:gridCol w="707834">
                  <a:extLst>
                    <a:ext uri="{9D8B030D-6E8A-4147-A177-3AD203B41FA5}">
                      <a16:colId xmlns:a16="http://schemas.microsoft.com/office/drawing/2014/main" val="4033441405"/>
                    </a:ext>
                  </a:extLst>
                </a:gridCol>
                <a:gridCol w="707834">
                  <a:extLst>
                    <a:ext uri="{9D8B030D-6E8A-4147-A177-3AD203B41FA5}">
                      <a16:colId xmlns:a16="http://schemas.microsoft.com/office/drawing/2014/main" val="1293420727"/>
                    </a:ext>
                  </a:extLst>
                </a:gridCol>
                <a:gridCol w="707834">
                  <a:extLst>
                    <a:ext uri="{9D8B030D-6E8A-4147-A177-3AD203B41FA5}">
                      <a16:colId xmlns:a16="http://schemas.microsoft.com/office/drawing/2014/main" val="3665199556"/>
                    </a:ext>
                  </a:extLst>
                </a:gridCol>
              </a:tblGrid>
              <a:tr h="153994">
                <a:tc>
                  <a:txBody>
                    <a:bodyPr/>
                    <a:lstStyle/>
                    <a:p>
                      <a:pPr algn="ctr" rtl="0" fontAlgn="ctr"/>
                      <a:r>
                        <a:rPr lang="en-GB" sz="1000" b="0" i="0" u="none" strike="noStrike" baseline="0" dirty="0">
                          <a:solidFill>
                            <a:srgbClr val="000000"/>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gridSpan="2">
                  <a:txBody>
                    <a:bodyPr/>
                    <a:lstStyle/>
                    <a:p>
                      <a:pPr algn="ctr" rtl="0" fontAlgn="ctr"/>
                      <a:r>
                        <a:rPr lang="en-GB" sz="1000" b="1" i="0" u="none" strike="noStrike" baseline="0" dirty="0">
                          <a:solidFill>
                            <a:schemeClr val="bg2"/>
                          </a:solidFill>
                          <a:effectLst/>
                          <a:latin typeface="Source Sans Pro" panose="020B0503030403020204" pitchFamily="34" charset="0"/>
                          <a:cs typeface="Times New Roman" panose="02020603050405020304" pitchFamily="18" charset="0"/>
                        </a:rPr>
                        <a:t>Full Sample</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n-GB"/>
                    </a:p>
                  </a:txBody>
                  <a:tcPr/>
                </a:tc>
                <a:tc gridSpan="2">
                  <a:txBody>
                    <a:bodyPr/>
                    <a:lstStyle/>
                    <a:p>
                      <a:pPr algn="ctr" rtl="0" fontAlgn="ctr"/>
                      <a:r>
                        <a:rPr lang="en-GB" sz="1000" b="1" i="0" u="none" strike="noStrike" baseline="0" dirty="0">
                          <a:solidFill>
                            <a:srgbClr val="F5BB00"/>
                          </a:solidFill>
                          <a:effectLst/>
                          <a:latin typeface="Source Sans Pro" panose="020B0503030403020204" pitchFamily="34" charset="0"/>
                          <a:cs typeface="Times New Roman" panose="02020603050405020304" pitchFamily="18" charset="0"/>
                        </a:rPr>
                        <a:t>Casual</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n-GB"/>
                    </a:p>
                  </a:txBody>
                  <a:tcPr/>
                </a:tc>
                <a:tc gridSpan="2">
                  <a:txBody>
                    <a:bodyPr/>
                    <a:lstStyle/>
                    <a:p>
                      <a:pPr algn="ctr" rtl="0" fontAlgn="ctr"/>
                      <a:r>
                        <a:rPr lang="en-GB" sz="1000" b="1" i="0" u="none" strike="noStrike" baseline="0" dirty="0">
                          <a:solidFill>
                            <a:srgbClr val="F038FF"/>
                          </a:solidFill>
                          <a:effectLst/>
                          <a:latin typeface="Source Sans Pro" panose="020B0503030403020204" pitchFamily="34" charset="0"/>
                          <a:cs typeface="Times New Roman" panose="02020603050405020304" pitchFamily="18" charset="0"/>
                        </a:rPr>
                        <a:t>Experienced</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n-GB"/>
                    </a:p>
                  </a:txBody>
                  <a:tcPr/>
                </a:tc>
                <a:tc gridSpan="2">
                  <a:txBody>
                    <a:bodyPr/>
                    <a:lstStyle/>
                    <a:p>
                      <a:pPr algn="ctr" rtl="0" fontAlgn="ctr"/>
                      <a:r>
                        <a:rPr lang="en-GB" sz="1000" b="1" i="0" u="none" strike="noStrike" baseline="0" dirty="0">
                          <a:solidFill>
                            <a:srgbClr val="3772FF"/>
                          </a:solidFill>
                          <a:effectLst/>
                          <a:latin typeface="Source Sans Pro" panose="020B0503030403020204" pitchFamily="34" charset="0"/>
                          <a:cs typeface="Times New Roman" panose="02020603050405020304" pitchFamily="18" charset="0"/>
                        </a:rPr>
                        <a:t>Aspiring</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n-GB"/>
                    </a:p>
                  </a:txBody>
                  <a:tcPr/>
                </a:tc>
                <a:tc gridSpan="2">
                  <a:txBody>
                    <a:bodyPr/>
                    <a:lstStyle/>
                    <a:p>
                      <a:pPr algn="ctr" rtl="0" fontAlgn="ctr"/>
                      <a:r>
                        <a:rPr lang="en-GB" sz="1000" b="1" i="0" u="none" strike="noStrike" baseline="0" dirty="0">
                          <a:solidFill>
                            <a:srgbClr val="00FF00"/>
                          </a:solidFill>
                          <a:effectLst/>
                          <a:latin typeface="Source Sans Pro" panose="020B0503030403020204" pitchFamily="34" charset="0"/>
                          <a:cs typeface="Times New Roman" panose="02020603050405020304" pitchFamily="18" charset="0"/>
                        </a:rPr>
                        <a:t>Semi/Professional</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n-GB"/>
                    </a:p>
                  </a:txBody>
                  <a:tcPr/>
                </a:tc>
                <a:extLst>
                  <a:ext uri="{0D108BD9-81ED-4DB2-BD59-A6C34878D82A}">
                    <a16:rowId xmlns:a16="http://schemas.microsoft.com/office/drawing/2014/main" val="2540155300"/>
                  </a:ext>
                </a:extLst>
              </a:tr>
              <a:tr h="153994">
                <a:tc>
                  <a:txBody>
                    <a:bodyPr/>
                    <a:lstStyle/>
                    <a:p>
                      <a:pPr algn="ctr" rtl="0" fontAlgn="ctr"/>
                      <a:r>
                        <a:rPr lang="en-GB" sz="1000" b="0" i="0" u="none" strike="noStrike" baseline="0" dirty="0">
                          <a:solidFill>
                            <a:srgbClr val="000000"/>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M</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M</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M</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M</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M</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SD</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60385396"/>
                  </a:ext>
                </a:extLst>
              </a:tr>
              <a:tr h="161501">
                <a:tc>
                  <a:txBody>
                    <a:bodyPr/>
                    <a:lstStyle/>
                    <a:p>
                      <a:pPr algn="l"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Score</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015120184"/>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Mean</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0.94</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0.04</a:t>
                      </a: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0.93</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0.05</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0.95</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3639472636"/>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Single-trials</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0.94</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0.04</a:t>
                      </a: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0.93</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0.06</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0.95</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0.06</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525450282"/>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Repetition-trials</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0.95</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0.07</a:t>
                      </a: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0.94</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0.95</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0.08</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0.95</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0.05</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0.96</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450590451"/>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Switch-trials</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0.91</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0.08</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0.08</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0.09</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0.91</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0.06</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545816234"/>
                  </a:ext>
                </a:extLst>
              </a:tr>
              <a:tr h="161501">
                <a:tc>
                  <a:txBody>
                    <a:bodyPr/>
                    <a:lstStyle/>
                    <a:p>
                      <a:pPr algn="l" rtl="0"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Reaction Time</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860242335"/>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Mean</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724.69</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125.34</a:t>
                      </a: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774.31</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135.32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696.61</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120.38</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733.84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106.13</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688.35</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89.15</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804515788"/>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Mean Correct</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728.52</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126.10</a:t>
                      </a: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777.89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135.12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699</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121.37</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740.83</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103.62</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694.99</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94.83</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1078804101"/>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Single-trials</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564.51</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107.66</a:t>
                      </a: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607.64</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118.6</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544.76</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99.13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572.44</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93.53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519.12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79.2</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1454690565"/>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Repetition-trials</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960.24</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212.01</a:t>
                      </a: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1013.01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249.45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931.97</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198.46</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964.89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168.83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920.15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159.25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1827779471"/>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Switch-trials</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1137.19</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260.92</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1213.20</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295.47</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1067.60</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238.71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1170.66</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236.54</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1147.87</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203.57</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823468861"/>
                  </a:ext>
                </a:extLst>
              </a:tr>
              <a:tr h="161501">
                <a:tc>
                  <a:txBody>
                    <a:bodyPr/>
                    <a:lstStyle/>
                    <a:p>
                      <a:pPr algn="l"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Reaction Time Costs</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632862026"/>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Mixing</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395.73</a:t>
                      </a:r>
                    </a:p>
                  </a:txBody>
                  <a:tcPr marL="6017" marR="6017" marT="6017" marB="0" anchor="ctr">
                    <a:lnL>
                      <a:noFill/>
                    </a:lnL>
                    <a:lnR>
                      <a:noFill/>
                    </a:lnR>
                    <a:lnT>
                      <a:noFill/>
                    </a:lnT>
                    <a:lnB>
                      <a:noFill/>
                    </a:lnB>
                    <a:solidFill>
                      <a:srgbClr val="FFFFFF"/>
                    </a:solidFill>
                  </a:tcPr>
                </a:tc>
                <a:tc>
                  <a:txBody>
                    <a:bodyPr/>
                    <a:lstStyle/>
                    <a:p>
                      <a:pPr algn="ctr" rtl="0"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177.98</a:t>
                      </a: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405.37</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223.18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387.21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156.32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392.45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167.72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401.02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126.41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4025615809"/>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Switching</a:t>
                      </a:r>
                    </a:p>
                  </a:txBody>
                  <a:tcPr marL="6017" marR="6017" marT="6017" marB="0" anchor="ct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176.95</a:t>
                      </a:r>
                    </a:p>
                  </a:txBody>
                  <a:tcPr marL="6017" marR="6017" marT="6017" marB="0" anchor="ct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rtl="0"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162.89</a:t>
                      </a:r>
                    </a:p>
                  </a:txBody>
                  <a:tcPr marL="6017" marR="6017" marT="6017" marB="0" anchor="ct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200.19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177.58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135.64</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139.59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205.77</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167.5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227.72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167.16</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533435339"/>
                  </a:ext>
                </a:extLst>
              </a:tr>
              <a:tr h="16150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GB" sz="1000" dirty="0">
                          <a:solidFill>
                            <a:schemeClr val="bg2"/>
                          </a:solidFill>
                          <a:latin typeface="Source Sans Pro" panose="020B0503030403020204" pitchFamily="34" charset="0"/>
                          <a:cs typeface="Times New Roman" panose="02020603050405020304" pitchFamily="18" charset="0"/>
                        </a:rPr>
                        <a:t>Proportional</a:t>
                      </a:r>
                    </a:p>
                  </a:txBody>
                  <a:tcPr marL="6017" marR="6017" marT="6017" marB="0" anchor="ctr">
                    <a:lnL>
                      <a:noFill/>
                    </a:lnL>
                    <a:lnR>
                      <a:noFill/>
                    </a:lnR>
                    <a:lnT w="12700" cap="flat" cmpd="sng" algn="ctr">
                      <a:no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p>
                      <a:pPr algn="ctr" rtl="0" fontAlgn="ctr"/>
                      <a:r>
                        <a:rPr lang="en-US" sz="1000" b="0" i="0" u="none" strike="noStrike" baseline="0" dirty="0">
                          <a:solidFill>
                            <a:schemeClr val="bg2"/>
                          </a:solidFill>
                          <a:effectLst/>
                          <a:latin typeface="Source Sans Pro" panose="020B0503030403020204" pitchFamily="34" charset="0"/>
                          <a:cs typeface="Times New Roman" panose="02020603050405020304" pitchFamily="18" charset="0"/>
                        </a:rPr>
                        <a:t>1.18</a:t>
                      </a:r>
                    </a:p>
                  </a:txBody>
                  <a:tcPr marL="6017" marR="6017" marT="6017" marB="0" anchor="ctr">
                    <a:lnL>
                      <a:noFill/>
                    </a:lnL>
                    <a:lnR>
                      <a:noFill/>
                    </a:lnR>
                    <a:lnT w="12700" cap="flat" cmpd="sng" algn="ctr">
                      <a:no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pPr algn="ctr" rtl="0" fontAlgn="ctr"/>
                      <a:endParaRPr lang="en-US" sz="1000" b="0" i="0" u="none" strike="noStrike" baseline="0" dirty="0">
                        <a:solidFill>
                          <a:srgbClr val="000000"/>
                        </a:solidFill>
                        <a:effectLst/>
                        <a:latin typeface="Times New Roman" panose="02020603050405020304" pitchFamily="18" charset="0"/>
                        <a:cs typeface="Times New Roman" panose="02020603050405020304" pitchFamily="18" charset="0"/>
                      </a:endParaRPr>
                    </a:p>
                  </a:txBody>
                  <a:tcPr marL="6017" marR="6017" marT="6017"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p>
                      <a:pPr algn="ctr" fontAlgn="ctr"/>
                      <a:r>
                        <a:rPr lang="en-US" sz="1000" b="0" i="0" u="none" strike="noStrike" baseline="0" dirty="0">
                          <a:solidFill>
                            <a:schemeClr val="bg2"/>
                          </a:solidFill>
                          <a:effectLst/>
                          <a:latin typeface="Source Sans Pro" panose="020B0503030403020204" pitchFamily="34" charset="0"/>
                          <a:cs typeface="Times New Roman" panose="02020603050405020304" pitchFamily="18" charset="0"/>
                        </a:rPr>
                        <a:t>1.20</a:t>
                      </a:r>
                    </a:p>
                  </a:txBody>
                  <a:tcPr marL="6017" marR="6017" marT="6017" marB="0" anchor="ctr">
                    <a:lnL>
                      <a:noFill/>
                    </a:lnL>
                    <a:lnR>
                      <a:noFill/>
                    </a:lnR>
                    <a:lnT w="12700" cap="flat" cmpd="sng" algn="ctr">
                      <a:no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pPr algn="ctr" fontAlgn="ctr"/>
                      <a:endParaRPr lang="en-US" sz="1000" b="0" i="0" u="none" strike="noStrike" baseline="0" dirty="0">
                        <a:solidFill>
                          <a:srgbClr val="000000"/>
                        </a:solidFill>
                        <a:effectLst/>
                        <a:latin typeface="Times New Roman" panose="02020603050405020304" pitchFamily="18" charset="0"/>
                        <a:cs typeface="Times New Roman" panose="02020603050405020304" pitchFamily="18" charset="0"/>
                      </a:endParaRPr>
                    </a:p>
                  </a:txBody>
                  <a:tcPr marL="6017" marR="6017" marT="6017"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p>
                      <a:pPr algn="ctr" fontAlgn="ctr"/>
                      <a:r>
                        <a:rPr lang="en-US" sz="1000" b="0" i="0" u="none" strike="noStrike" baseline="0" dirty="0">
                          <a:solidFill>
                            <a:schemeClr val="bg2"/>
                          </a:solidFill>
                          <a:effectLst/>
                          <a:latin typeface="Source Sans Pro" panose="020B0503030403020204" pitchFamily="34" charset="0"/>
                          <a:cs typeface="Times New Roman" panose="02020603050405020304" pitchFamily="18" charset="0"/>
                        </a:rPr>
                        <a:t>1.15</a:t>
                      </a:r>
                    </a:p>
                  </a:txBody>
                  <a:tcPr marL="6017" marR="6017" marT="6017" marB="0" anchor="ctr">
                    <a:lnL>
                      <a:noFill/>
                    </a:lnL>
                    <a:lnR>
                      <a:noFill/>
                    </a:lnR>
                    <a:lnT w="12700" cap="flat" cmpd="sng" algn="ctr">
                      <a:no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pPr algn="ctr" fontAlgn="ctr"/>
                      <a:endParaRPr lang="en-US" sz="1000" b="0" i="0" u="none" strike="noStrike" baseline="0" dirty="0">
                        <a:solidFill>
                          <a:srgbClr val="000000"/>
                        </a:solidFill>
                        <a:effectLst/>
                        <a:latin typeface="Times New Roman" panose="02020603050405020304" pitchFamily="18" charset="0"/>
                        <a:cs typeface="Times New Roman" panose="02020603050405020304" pitchFamily="18" charset="0"/>
                      </a:endParaRPr>
                    </a:p>
                  </a:txBody>
                  <a:tcPr marL="6017" marR="6017" marT="6017"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p>
                      <a:pPr algn="ctr" fontAlgn="ctr"/>
                      <a:r>
                        <a:rPr lang="en-US" sz="1000" b="0" i="0" u="none" strike="noStrike" baseline="0" dirty="0">
                          <a:solidFill>
                            <a:schemeClr val="bg2"/>
                          </a:solidFill>
                          <a:effectLst/>
                          <a:latin typeface="Source Sans Pro" panose="020B0503030403020204" pitchFamily="34" charset="0"/>
                          <a:cs typeface="Times New Roman" panose="02020603050405020304" pitchFamily="18" charset="0"/>
                        </a:rPr>
                        <a:t>1.21</a:t>
                      </a:r>
                    </a:p>
                  </a:txBody>
                  <a:tcPr marL="6017" marR="6017" marT="6017" marB="0" anchor="ctr">
                    <a:lnL>
                      <a:noFill/>
                    </a:lnL>
                    <a:lnR>
                      <a:noFill/>
                    </a:lnR>
                    <a:lnT w="12700" cap="flat" cmpd="sng" algn="ctr">
                      <a:no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pPr algn="ctr" fontAlgn="ctr"/>
                      <a:endParaRPr lang="en-US" sz="1000" b="0" i="0" u="none" strike="noStrike" baseline="0" dirty="0">
                        <a:solidFill>
                          <a:srgbClr val="000000"/>
                        </a:solidFill>
                        <a:effectLst/>
                        <a:latin typeface="Times New Roman" panose="02020603050405020304" pitchFamily="18" charset="0"/>
                        <a:cs typeface="Times New Roman" panose="02020603050405020304" pitchFamily="18" charset="0"/>
                      </a:endParaRPr>
                    </a:p>
                  </a:txBody>
                  <a:tcPr marL="6017" marR="6017" marT="6017"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gridSpan="2">
                  <a:txBody>
                    <a:bodyPr/>
                    <a:lstStyle/>
                    <a:p>
                      <a:pPr algn="ctr" fontAlgn="ctr"/>
                      <a:r>
                        <a:rPr lang="en-US" sz="1000" b="0" i="0" u="none" strike="noStrike" baseline="0" dirty="0">
                          <a:solidFill>
                            <a:schemeClr val="bg2"/>
                          </a:solidFill>
                          <a:effectLst/>
                          <a:latin typeface="Source Sans Pro" panose="020B0503030403020204" pitchFamily="34" charset="0"/>
                          <a:cs typeface="Times New Roman" panose="02020603050405020304" pitchFamily="18" charset="0"/>
                        </a:rPr>
                        <a:t>1.25</a:t>
                      </a:r>
                    </a:p>
                  </a:txBody>
                  <a:tcPr marL="6017" marR="6017" marT="6017" marB="0" anchor="ctr">
                    <a:lnL>
                      <a:noFill/>
                    </a:lnL>
                    <a:lnR>
                      <a:noFill/>
                    </a:lnR>
                    <a:lnT w="12700" cap="flat" cmpd="sng" algn="ctr">
                      <a:no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pPr algn="ctr" fontAlgn="ctr"/>
                      <a:endParaRPr lang="en-US" sz="1000" b="0" i="0" u="none" strike="noStrike" baseline="0" dirty="0">
                        <a:solidFill>
                          <a:srgbClr val="000000"/>
                        </a:solidFill>
                        <a:effectLst/>
                        <a:latin typeface="Times New Roman" panose="02020603050405020304" pitchFamily="18" charset="0"/>
                        <a:cs typeface="Times New Roman" panose="02020603050405020304" pitchFamily="18" charset="0"/>
                      </a:endParaRPr>
                    </a:p>
                  </a:txBody>
                  <a:tcPr marL="6017" marR="6017" marT="6017"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495514073"/>
                  </a:ext>
                </a:extLst>
              </a:tr>
              <a:tr h="161501">
                <a:tc>
                  <a:txBody>
                    <a:bodyPr/>
                    <a:lstStyle/>
                    <a:p>
                      <a:pPr algn="l"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Drift Rate</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02040522"/>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Single-trials</a:t>
                      </a: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2.68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0.80</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2.66</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2.69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0.63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2.35</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0.66</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2.91</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1.01</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1812661114"/>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Repetition-trials</a:t>
                      </a: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2.08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0.90</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1.97</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0.88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2.13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0.91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1.84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0.43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2.36</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1.08</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527513407"/>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Switch-trials</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1.55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0.61</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1.44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0.60</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1.58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0.59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1.35</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0.33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1.83</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0.74</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278421138"/>
                  </a:ext>
                </a:extLst>
              </a:tr>
              <a:tr h="161501">
                <a:tc>
                  <a:txBody>
                    <a:bodyPr/>
                    <a:lstStyle/>
                    <a:p>
                      <a:pPr algn="l"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Boundary Separation</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163998249"/>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Single-trials</a:t>
                      </a: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1.63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0.62</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1.75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0.56</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1.48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0.33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1.65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0.45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1.80</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1.19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201938591"/>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Repetition-trials</a:t>
                      </a: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2.42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1.38</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2.53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1.39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2.27</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1.27</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2.29</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0.81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2.74</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1.83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3853436101"/>
                  </a:ext>
                </a:extLst>
              </a:tr>
              <a:tr h="161501">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Switch-trials</a:t>
                      </a:r>
                    </a:p>
                  </a:txBody>
                  <a:tcPr marL="6017" marR="6017" marT="6017"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2.19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1.08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2.32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1.22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2.04</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1.01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2.11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0.53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2.40</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1.19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702562290"/>
                  </a:ext>
                </a:extLst>
              </a:tr>
              <a:tr h="161501">
                <a:tc>
                  <a:txBody>
                    <a:bodyPr/>
                    <a:lstStyle/>
                    <a:p>
                      <a:pPr algn="l"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Non-decision Time</a:t>
                      </a:r>
                    </a:p>
                  </a:txBody>
                  <a:tcPr marL="6017" marR="6017" marT="6017"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 </a:t>
                      </a:r>
                    </a:p>
                  </a:txBody>
                  <a:tcPr marL="6017" marR="6017" marT="6017"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233041781"/>
                  </a:ext>
                </a:extLst>
              </a:tr>
              <a:tr h="254378">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Single-trials</a:t>
                      </a: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0.28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marL="63500" marR="63500" algn="ctr">
                        <a:lnSpc>
                          <a:spcPct val="200000"/>
                        </a:lnSpc>
                        <a:spcBef>
                          <a:spcPts val="500"/>
                        </a:spcBef>
                        <a:spcAft>
                          <a:spcPts val="500"/>
                        </a:spcAft>
                      </a:pPr>
                      <a:r>
                        <a:rPr lang="en-US" sz="1000"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0.29</a:t>
                      </a:r>
                      <a:endParaRPr lang="en-GB" sz="1000"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solidFill>
                      <a:srgbClr val="FFFFFF"/>
                    </a:solidFill>
                  </a:tcPr>
                </a:tc>
                <a:tc>
                  <a:txBody>
                    <a:bodyPr/>
                    <a:lstStyle/>
                    <a:p>
                      <a:pPr marL="63500" marR="63500" algn="ctr">
                        <a:lnSpc>
                          <a:spcPct val="200000"/>
                        </a:lnSpc>
                        <a:spcBef>
                          <a:spcPts val="500"/>
                        </a:spcBef>
                        <a:spcAft>
                          <a:spcPts val="500"/>
                        </a:spcAft>
                      </a:pPr>
                      <a:r>
                        <a:rPr lang="en-US" sz="1000"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0.08</a:t>
                      </a:r>
                      <a:endParaRPr lang="en-GB" sz="1000"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0.28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0.07</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0.25</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0.07</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0.23</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0.10</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3958827397"/>
                  </a:ext>
                </a:extLst>
              </a:tr>
              <a:tr h="254378">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Repetition-trials</a:t>
                      </a: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0.42</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0.16</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marL="63500" marR="63500" algn="ctr">
                        <a:lnSpc>
                          <a:spcPct val="200000"/>
                        </a:lnSpc>
                        <a:spcBef>
                          <a:spcPts val="500"/>
                        </a:spcBef>
                        <a:spcAft>
                          <a:spcPts val="500"/>
                        </a:spcAft>
                      </a:pPr>
                      <a:r>
                        <a:rPr lang="en-US" sz="1000"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0.42</a:t>
                      </a:r>
                      <a:endParaRPr lang="en-GB" sz="1000"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solidFill>
                      <a:srgbClr val="FFFFFF"/>
                    </a:solidFill>
                  </a:tcPr>
                </a:tc>
                <a:tc>
                  <a:txBody>
                    <a:bodyPr/>
                    <a:lstStyle/>
                    <a:p>
                      <a:pPr marL="63500" marR="63500" algn="ctr">
                        <a:lnSpc>
                          <a:spcPct val="200000"/>
                        </a:lnSpc>
                        <a:spcBef>
                          <a:spcPts val="500"/>
                        </a:spcBef>
                        <a:spcAft>
                          <a:spcPts val="500"/>
                        </a:spcAft>
                      </a:pPr>
                      <a:r>
                        <a:rPr lang="en-US" sz="1000"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0.17</a:t>
                      </a:r>
                      <a:endParaRPr lang="en-GB" sz="1000"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0.44</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0.15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0.39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0.16</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0.38</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0.15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a:noFill/>
                    </a:lnB>
                    <a:solidFill>
                      <a:srgbClr val="FFFFFF"/>
                    </a:solidFill>
                  </a:tcPr>
                </a:tc>
                <a:extLst>
                  <a:ext uri="{0D108BD9-81ED-4DB2-BD59-A6C34878D82A}">
                    <a16:rowId xmlns:a16="http://schemas.microsoft.com/office/drawing/2014/main" val="1689649505"/>
                  </a:ext>
                </a:extLst>
              </a:tr>
              <a:tr h="254378">
                <a:tc>
                  <a:txBody>
                    <a:bodyPr/>
                    <a:lstStyle/>
                    <a:p>
                      <a:pPr algn="ctr" rtl="0" fontAlgn="ctr"/>
                      <a:r>
                        <a:rPr lang="en-GB" sz="1000" b="0" i="0" u="none" strike="noStrike" baseline="0" dirty="0">
                          <a:solidFill>
                            <a:schemeClr val="bg2"/>
                          </a:solidFill>
                          <a:effectLst/>
                          <a:latin typeface="Source Sans Pro" panose="020B0503030403020204" pitchFamily="34" charset="0"/>
                          <a:cs typeface="Times New Roman" panose="02020603050405020304" pitchFamily="18" charset="0"/>
                        </a:rPr>
                        <a:t>Switch-trials</a:t>
                      </a: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0.51</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rtl="0"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0.15</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marL="63500" marR="63500" algn="ctr">
                        <a:lnSpc>
                          <a:spcPct val="200000"/>
                        </a:lnSpc>
                        <a:spcBef>
                          <a:spcPts val="500"/>
                        </a:spcBef>
                        <a:spcAft>
                          <a:spcPts val="500"/>
                        </a:spcAft>
                      </a:pPr>
                      <a:r>
                        <a:rPr lang="en-US" sz="1000"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0.51</a:t>
                      </a:r>
                      <a:endParaRPr lang="en-GB" sz="1000"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marL="63500" marR="63500" algn="ctr">
                        <a:lnSpc>
                          <a:spcPct val="200000"/>
                        </a:lnSpc>
                        <a:spcBef>
                          <a:spcPts val="500"/>
                        </a:spcBef>
                        <a:spcAft>
                          <a:spcPts val="500"/>
                        </a:spcAft>
                      </a:pPr>
                      <a:r>
                        <a:rPr lang="en-US" sz="1000"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0.18</a:t>
                      </a:r>
                      <a:endParaRPr lang="en-GB" sz="1000"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0.51</a:t>
                      </a:r>
                      <a:endParaRPr lang="en-US" sz="1000" b="0" i="0" u="none" strike="noStrike" baseline="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0.14</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0.49</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0.12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0.52</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baseline="0" dirty="0">
                          <a:solidFill>
                            <a:schemeClr val="bg2"/>
                          </a:solidFill>
                          <a:effectLst/>
                          <a:latin typeface="Source Sans Pro" panose="020B0503030403020204" pitchFamily="34" charset="0"/>
                          <a:ea typeface="Times New Roman" panose="02020603050405020304" pitchFamily="18" charset="0"/>
                          <a:cs typeface="Times New Roman" panose="02020603050405020304" pitchFamily="18" charset="0"/>
                        </a:rPr>
                        <a:t>0.14</a:t>
                      </a:r>
                      <a:endParaRPr lang="en-US" sz="1000" b="0" i="0" u="none" strike="noStrike" baseline="0" dirty="0">
                        <a:solidFill>
                          <a:schemeClr val="bg2"/>
                        </a:solidFill>
                        <a:effectLst/>
                        <a:latin typeface="Source Sans Pro" panose="020B0503030403020204" pitchFamily="34" charset="0"/>
                        <a:cs typeface="Times New Roman" panose="02020603050405020304" pitchFamily="18" charset="0"/>
                      </a:endParaRPr>
                    </a:p>
                  </a:txBody>
                  <a:tcPr marL="6017" marR="6017" marT="6017" marB="0" anchor="ctr">
                    <a:lnL>
                      <a:noFill/>
                    </a:lnL>
                    <a:lnR>
                      <a:noFill/>
                    </a:lnR>
                    <a:lnT>
                      <a:noFill/>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364323486"/>
                  </a:ext>
                </a:extLst>
              </a:tr>
            </a:tbl>
          </a:graphicData>
        </a:graphic>
      </p:graphicFrame>
    </p:spTree>
    <p:extLst>
      <p:ext uri="{BB962C8B-B14F-4D97-AF65-F5344CB8AC3E}">
        <p14:creationId xmlns:p14="http://schemas.microsoft.com/office/powerpoint/2010/main" val="21721241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328C4A5-EE9E-0EC2-B654-CA38BD8A1363}"/>
              </a:ext>
            </a:extLst>
          </p:cNvPr>
          <p:cNvSpPr/>
          <p:nvPr/>
        </p:nvSpPr>
        <p:spPr>
          <a:xfrm>
            <a:off x="0" y="0"/>
            <a:ext cx="9144000" cy="270000"/>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r>
              <a:rPr lang="en-GB" sz="900" i="1" dirty="0">
                <a:latin typeface="Times New Roman" panose="02020603050405020304" pitchFamily="18" charset="0"/>
                <a:cs typeface="Times New Roman" panose="02020603050405020304" pitchFamily="18" charset="0"/>
              </a:rPr>
              <a:t>Table 3. Descriptive statistics for other expertise variables for the full sample and cluster groups.  </a:t>
            </a:r>
          </a:p>
        </p:txBody>
      </p:sp>
      <p:graphicFrame>
        <p:nvGraphicFramePr>
          <p:cNvPr id="7" name="Table 6">
            <a:extLst>
              <a:ext uri="{FF2B5EF4-FFF2-40B4-BE49-F238E27FC236}">
                <a16:creationId xmlns:a16="http://schemas.microsoft.com/office/drawing/2014/main" id="{67F7F278-A250-F4C9-EB4F-EC86DE70EF2C}"/>
              </a:ext>
            </a:extLst>
          </p:cNvPr>
          <p:cNvGraphicFramePr>
            <a:graphicFrameLocks noGrp="1"/>
          </p:cNvGraphicFramePr>
          <p:nvPr>
            <p:extLst>
              <p:ext uri="{D42A27DB-BD31-4B8C-83A1-F6EECF244321}">
                <p14:modId xmlns:p14="http://schemas.microsoft.com/office/powerpoint/2010/main" val="457073648"/>
              </p:ext>
            </p:extLst>
          </p:nvPr>
        </p:nvGraphicFramePr>
        <p:xfrm>
          <a:off x="156329" y="135000"/>
          <a:ext cx="8679799" cy="4779917"/>
        </p:xfrm>
        <a:graphic>
          <a:graphicData uri="http://schemas.openxmlformats.org/drawingml/2006/table">
            <a:tbl>
              <a:tblPr/>
              <a:tblGrid>
                <a:gridCol w="1592299">
                  <a:extLst>
                    <a:ext uri="{9D8B030D-6E8A-4147-A177-3AD203B41FA5}">
                      <a16:colId xmlns:a16="http://schemas.microsoft.com/office/drawing/2014/main" val="658333384"/>
                    </a:ext>
                  </a:extLst>
                </a:gridCol>
                <a:gridCol w="472500">
                  <a:extLst>
                    <a:ext uri="{9D8B030D-6E8A-4147-A177-3AD203B41FA5}">
                      <a16:colId xmlns:a16="http://schemas.microsoft.com/office/drawing/2014/main" val="191976627"/>
                    </a:ext>
                  </a:extLst>
                </a:gridCol>
                <a:gridCol w="472500">
                  <a:extLst>
                    <a:ext uri="{9D8B030D-6E8A-4147-A177-3AD203B41FA5}">
                      <a16:colId xmlns:a16="http://schemas.microsoft.com/office/drawing/2014/main" val="1994601737"/>
                    </a:ext>
                  </a:extLst>
                </a:gridCol>
                <a:gridCol w="472500">
                  <a:extLst>
                    <a:ext uri="{9D8B030D-6E8A-4147-A177-3AD203B41FA5}">
                      <a16:colId xmlns:a16="http://schemas.microsoft.com/office/drawing/2014/main" val="3278294495"/>
                    </a:ext>
                  </a:extLst>
                </a:gridCol>
                <a:gridCol w="472500">
                  <a:extLst>
                    <a:ext uri="{9D8B030D-6E8A-4147-A177-3AD203B41FA5}">
                      <a16:colId xmlns:a16="http://schemas.microsoft.com/office/drawing/2014/main" val="2838711913"/>
                    </a:ext>
                  </a:extLst>
                </a:gridCol>
                <a:gridCol w="472500">
                  <a:extLst>
                    <a:ext uri="{9D8B030D-6E8A-4147-A177-3AD203B41FA5}">
                      <a16:colId xmlns:a16="http://schemas.microsoft.com/office/drawing/2014/main" val="1239366542"/>
                    </a:ext>
                  </a:extLst>
                </a:gridCol>
                <a:gridCol w="472500">
                  <a:extLst>
                    <a:ext uri="{9D8B030D-6E8A-4147-A177-3AD203B41FA5}">
                      <a16:colId xmlns:a16="http://schemas.microsoft.com/office/drawing/2014/main" val="3562787141"/>
                    </a:ext>
                  </a:extLst>
                </a:gridCol>
                <a:gridCol w="472500">
                  <a:extLst>
                    <a:ext uri="{9D8B030D-6E8A-4147-A177-3AD203B41FA5}">
                      <a16:colId xmlns:a16="http://schemas.microsoft.com/office/drawing/2014/main" val="2701563582"/>
                    </a:ext>
                  </a:extLst>
                </a:gridCol>
                <a:gridCol w="472500">
                  <a:extLst>
                    <a:ext uri="{9D8B030D-6E8A-4147-A177-3AD203B41FA5}">
                      <a16:colId xmlns:a16="http://schemas.microsoft.com/office/drawing/2014/main" val="3620627968"/>
                    </a:ext>
                  </a:extLst>
                </a:gridCol>
                <a:gridCol w="472500">
                  <a:extLst>
                    <a:ext uri="{9D8B030D-6E8A-4147-A177-3AD203B41FA5}">
                      <a16:colId xmlns:a16="http://schemas.microsoft.com/office/drawing/2014/main" val="3288557670"/>
                    </a:ext>
                  </a:extLst>
                </a:gridCol>
                <a:gridCol w="472500">
                  <a:extLst>
                    <a:ext uri="{9D8B030D-6E8A-4147-A177-3AD203B41FA5}">
                      <a16:colId xmlns:a16="http://schemas.microsoft.com/office/drawing/2014/main" val="1400212005"/>
                    </a:ext>
                  </a:extLst>
                </a:gridCol>
                <a:gridCol w="472500">
                  <a:extLst>
                    <a:ext uri="{9D8B030D-6E8A-4147-A177-3AD203B41FA5}">
                      <a16:colId xmlns:a16="http://schemas.microsoft.com/office/drawing/2014/main" val="3028412794"/>
                    </a:ext>
                  </a:extLst>
                </a:gridCol>
                <a:gridCol w="472500">
                  <a:extLst>
                    <a:ext uri="{9D8B030D-6E8A-4147-A177-3AD203B41FA5}">
                      <a16:colId xmlns:a16="http://schemas.microsoft.com/office/drawing/2014/main" val="2664062458"/>
                    </a:ext>
                  </a:extLst>
                </a:gridCol>
                <a:gridCol w="472500">
                  <a:extLst>
                    <a:ext uri="{9D8B030D-6E8A-4147-A177-3AD203B41FA5}">
                      <a16:colId xmlns:a16="http://schemas.microsoft.com/office/drawing/2014/main" val="415822767"/>
                    </a:ext>
                  </a:extLst>
                </a:gridCol>
                <a:gridCol w="472500">
                  <a:extLst>
                    <a:ext uri="{9D8B030D-6E8A-4147-A177-3AD203B41FA5}">
                      <a16:colId xmlns:a16="http://schemas.microsoft.com/office/drawing/2014/main" val="2561062762"/>
                    </a:ext>
                  </a:extLst>
                </a:gridCol>
                <a:gridCol w="472500">
                  <a:extLst>
                    <a:ext uri="{9D8B030D-6E8A-4147-A177-3AD203B41FA5}">
                      <a16:colId xmlns:a16="http://schemas.microsoft.com/office/drawing/2014/main" val="3283306000"/>
                    </a:ext>
                  </a:extLst>
                </a:gridCol>
              </a:tblGrid>
              <a:tr h="181306">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 </a:t>
                      </a:r>
                    </a:p>
                  </a:txBody>
                  <a:tcPr marL="6765" marR="6765" marT="6765" marB="0" anchor="ctr">
                    <a:lnL>
                      <a:noFill/>
                    </a:lnL>
                    <a:lnR>
                      <a:noFill/>
                    </a:lnR>
                    <a:lnT w="12700" cap="flat" cmpd="sng" algn="ctr">
                      <a:solidFill>
                        <a:schemeClr val="tx1"/>
                      </a:solidFill>
                      <a:prstDash val="solid"/>
                      <a:round/>
                      <a:headEnd type="none" w="med" len="med"/>
                      <a:tailEnd type="none" w="med" len="med"/>
                    </a:lnT>
                    <a:lnB>
                      <a:noFill/>
                    </a:lnB>
                  </a:tcPr>
                </a:tc>
                <a:tc gridSpan="3">
                  <a:txBody>
                    <a:bodyPr/>
                    <a:lstStyle/>
                    <a:p>
                      <a:pPr algn="ctr" rtl="0" fontAlgn="ctr"/>
                      <a:r>
                        <a:rPr lang="en-GB" sz="1000" b="1" i="0" u="none" strike="noStrike" dirty="0">
                          <a:solidFill>
                            <a:srgbClr val="000000"/>
                          </a:solidFill>
                          <a:effectLst/>
                          <a:latin typeface="Source Sans Pro" panose="020B0503030403020204" pitchFamily="34" charset="0"/>
                          <a:cs typeface="Times New Roman" panose="02020603050405020304" pitchFamily="18" charset="0"/>
                        </a:rPr>
                        <a:t>Full Sample</a:t>
                      </a:r>
                    </a:p>
                  </a:txBody>
                  <a:tcPr marL="6765" marR="6765" marT="6765" marB="0" anchor="ctr">
                    <a:lnL>
                      <a:noFill/>
                    </a:lnL>
                    <a:lnR w="12700" cmpd="sng">
                      <a:noFill/>
                      <a:prstDash val="soli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hMerge="1">
                  <a:txBody>
                    <a:bodyPr/>
                    <a:lstStyle/>
                    <a:p>
                      <a:pPr algn="ctr" rtl="0" fontAlgn="ctr"/>
                      <a:r>
                        <a:rPr lang="en-GB" sz="1000" b="1" i="0" u="none" strike="noStrike" dirty="0">
                          <a:solidFill>
                            <a:srgbClr val="000000"/>
                          </a:solidFill>
                          <a:effectLst/>
                          <a:latin typeface="Times New Roman" panose="02020603050405020304" pitchFamily="18" charset="0"/>
                          <a:cs typeface="Times New Roman" panose="02020603050405020304" pitchFamily="18" charset="0"/>
                        </a:rPr>
                        <a:t>Full Sample</a:t>
                      </a:r>
                    </a:p>
                  </a:txBody>
                  <a:tcPr marL="9020" marR="9020" marT="902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en-GB"/>
                    </a:p>
                  </a:txBody>
                  <a:tcPr/>
                </a:tc>
                <a:tc gridSpan="3">
                  <a:txBody>
                    <a:bodyPr/>
                    <a:lstStyle/>
                    <a:p>
                      <a:pPr algn="ctr" rtl="0" fontAlgn="ctr"/>
                      <a:r>
                        <a:rPr lang="en-GB" sz="1000" b="1" i="0" u="none" strike="noStrike" dirty="0">
                          <a:solidFill>
                            <a:srgbClr val="F5BB00"/>
                          </a:solidFill>
                          <a:effectLst/>
                          <a:latin typeface="Source Sans Pro" panose="020B0503030403020204" pitchFamily="34" charset="0"/>
                          <a:cs typeface="Times New Roman" panose="02020603050405020304" pitchFamily="18" charset="0"/>
                        </a:rPr>
                        <a:t>Casual</a:t>
                      </a:r>
                    </a:p>
                  </a:txBody>
                  <a:tcPr marL="6765" marR="6765" marT="6765" marB="0" anchor="ctr">
                    <a:lnL w="12700" cmpd="sng">
                      <a:noFill/>
                      <a:prstDash val="solid"/>
                    </a:lnL>
                    <a:lnR w="12700" cmpd="sng">
                      <a:noFill/>
                      <a:prstDash val="soli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hMerge="1">
                  <a:txBody>
                    <a:bodyPr/>
                    <a:lstStyle/>
                    <a:p>
                      <a:pPr algn="ctr" rtl="0" fontAlgn="ctr"/>
                      <a:r>
                        <a:rPr lang="en-GB" sz="1000" b="1" i="0" u="none" strike="noStrike" dirty="0">
                          <a:solidFill>
                            <a:srgbClr val="F5BB00"/>
                          </a:solidFill>
                          <a:effectLst/>
                          <a:latin typeface="Times New Roman" panose="02020603050405020304" pitchFamily="18" charset="0"/>
                          <a:cs typeface="Times New Roman" panose="02020603050405020304" pitchFamily="18" charset="0"/>
                        </a:rPr>
                        <a:t>Casual</a:t>
                      </a:r>
                    </a:p>
                  </a:txBody>
                  <a:tcPr marL="9020" marR="9020" marT="902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en-GB"/>
                    </a:p>
                  </a:txBody>
                  <a:tcPr/>
                </a:tc>
                <a:tc gridSpan="3">
                  <a:txBody>
                    <a:bodyPr/>
                    <a:lstStyle/>
                    <a:p>
                      <a:pPr algn="ctr" rtl="0" fontAlgn="ctr"/>
                      <a:r>
                        <a:rPr lang="en-GB" sz="1000" b="1" i="0" u="none" strike="noStrike" dirty="0">
                          <a:solidFill>
                            <a:srgbClr val="F038FF"/>
                          </a:solidFill>
                          <a:effectLst/>
                          <a:latin typeface="Source Sans Pro" panose="020B0503030403020204" pitchFamily="34" charset="0"/>
                          <a:cs typeface="Times New Roman" panose="02020603050405020304" pitchFamily="18" charset="0"/>
                        </a:rPr>
                        <a:t>Experienced</a:t>
                      </a:r>
                    </a:p>
                  </a:txBody>
                  <a:tcPr marL="6765" marR="6765" marT="6765" marB="0" anchor="ctr">
                    <a:lnL w="12700" cmpd="sng">
                      <a:noFill/>
                      <a:prstDash val="solid"/>
                    </a:lnL>
                    <a:lnR w="12700" cmpd="sng">
                      <a:noFill/>
                      <a:prstDash val="soli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hMerge="1">
                  <a:txBody>
                    <a:bodyPr/>
                    <a:lstStyle/>
                    <a:p>
                      <a:pPr algn="ctr" rtl="0" fontAlgn="ctr"/>
                      <a:r>
                        <a:rPr lang="en-GB" sz="1000" b="1" i="0" u="none" strike="noStrike" dirty="0">
                          <a:solidFill>
                            <a:srgbClr val="F038FF"/>
                          </a:solidFill>
                          <a:effectLst/>
                          <a:latin typeface="Times New Roman" panose="02020603050405020304" pitchFamily="18" charset="0"/>
                          <a:cs typeface="Times New Roman" panose="02020603050405020304" pitchFamily="18" charset="0"/>
                        </a:rPr>
                        <a:t>Experienced</a:t>
                      </a:r>
                    </a:p>
                  </a:txBody>
                  <a:tcPr marL="9020" marR="9020" marT="902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en-GB"/>
                    </a:p>
                  </a:txBody>
                  <a:tcPr/>
                </a:tc>
                <a:tc gridSpan="3">
                  <a:txBody>
                    <a:bodyPr/>
                    <a:lstStyle/>
                    <a:p>
                      <a:pPr algn="ctr" rtl="0" fontAlgn="ctr"/>
                      <a:r>
                        <a:rPr lang="en-GB" sz="1000" b="1" i="0" u="none" strike="noStrike" dirty="0">
                          <a:solidFill>
                            <a:srgbClr val="3772FF"/>
                          </a:solidFill>
                          <a:effectLst/>
                          <a:latin typeface="Source Sans Pro" panose="020B0503030403020204" pitchFamily="34" charset="0"/>
                          <a:cs typeface="Times New Roman" panose="02020603050405020304" pitchFamily="18" charset="0"/>
                        </a:rPr>
                        <a:t>Aspiring</a:t>
                      </a:r>
                    </a:p>
                  </a:txBody>
                  <a:tcPr marL="6765" marR="6765" marT="6765" marB="0" anchor="ctr">
                    <a:lnL w="12700" cmpd="sng">
                      <a:noFill/>
                      <a:prstDash val="solid"/>
                    </a:lnL>
                    <a:lnR w="12700" cmpd="sng">
                      <a:noFill/>
                      <a:prstDash val="soli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hMerge="1">
                  <a:txBody>
                    <a:bodyPr/>
                    <a:lstStyle/>
                    <a:p>
                      <a:pPr algn="ctr" rtl="0" fontAlgn="ctr"/>
                      <a:r>
                        <a:rPr lang="en-GB" sz="1000" b="1" i="0" u="none" strike="noStrike" dirty="0">
                          <a:solidFill>
                            <a:srgbClr val="3772FF"/>
                          </a:solidFill>
                          <a:effectLst/>
                          <a:latin typeface="Times New Roman" panose="02020603050405020304" pitchFamily="18" charset="0"/>
                          <a:cs typeface="Times New Roman" panose="02020603050405020304" pitchFamily="18" charset="0"/>
                        </a:rPr>
                        <a:t>Aspiring</a:t>
                      </a:r>
                    </a:p>
                  </a:txBody>
                  <a:tcPr marL="9020" marR="9020" marT="902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en-GB"/>
                    </a:p>
                  </a:txBody>
                  <a:tcPr/>
                </a:tc>
                <a:tc gridSpan="3">
                  <a:txBody>
                    <a:bodyPr/>
                    <a:lstStyle/>
                    <a:p>
                      <a:pPr algn="ctr" rtl="0" fontAlgn="ctr"/>
                      <a:r>
                        <a:rPr lang="en-GB" sz="1000" b="1" i="0" u="none" strike="noStrike" dirty="0">
                          <a:solidFill>
                            <a:srgbClr val="00FF00"/>
                          </a:solidFill>
                          <a:effectLst/>
                          <a:latin typeface="Source Sans Pro" panose="020B0503030403020204" pitchFamily="34" charset="0"/>
                          <a:cs typeface="Times New Roman" panose="02020603050405020304" pitchFamily="18" charset="0"/>
                        </a:rPr>
                        <a:t>Semi/Professional</a:t>
                      </a:r>
                    </a:p>
                  </a:txBody>
                  <a:tcPr marL="6765" marR="6765" marT="6765" marB="0" anchor="ctr">
                    <a:lnL>
                      <a:noFill/>
                    </a:lnL>
                    <a:lnR w="12700" cmpd="sng">
                      <a:noFill/>
                      <a:prstDash val="soli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hMerge="1">
                  <a:txBody>
                    <a:bodyPr/>
                    <a:lstStyle/>
                    <a:p>
                      <a:pPr algn="ctr" rtl="0" fontAlgn="ctr"/>
                      <a:r>
                        <a:rPr lang="en-GB" sz="1000" b="1" i="0" u="none" strike="noStrike" dirty="0">
                          <a:solidFill>
                            <a:srgbClr val="00FF00"/>
                          </a:solidFill>
                          <a:effectLst/>
                          <a:latin typeface="Times New Roman" panose="02020603050405020304" pitchFamily="18" charset="0"/>
                          <a:cs typeface="Times New Roman" panose="02020603050405020304" pitchFamily="18" charset="0"/>
                        </a:rPr>
                        <a:t>Semi/Professional</a:t>
                      </a:r>
                    </a:p>
                  </a:txBody>
                  <a:tcPr marL="9020" marR="9020" marT="902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en-GB"/>
                    </a:p>
                  </a:txBody>
                  <a:tcPr/>
                </a:tc>
                <a:extLst>
                  <a:ext uri="{0D108BD9-81ED-4DB2-BD59-A6C34878D82A}">
                    <a16:rowId xmlns:a16="http://schemas.microsoft.com/office/drawing/2014/main" val="165939453"/>
                  </a:ext>
                </a:extLst>
              </a:tr>
              <a:tr h="181306">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 </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n</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M</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SD</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GB" sz="1000" b="0" i="0" u="none" strike="noStrike" dirty="0">
                          <a:solidFill>
                            <a:srgbClr val="000000"/>
                          </a:solidFill>
                          <a:effectLst/>
                          <a:latin typeface="Source Sans Pro" panose="020B0503030403020204" pitchFamily="34" charset="0"/>
                          <a:cs typeface="Times New Roman" panose="02020603050405020304" pitchFamily="18" charset="0"/>
                        </a:rPr>
                        <a:t>n</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M</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ctr"/>
                      <a:r>
                        <a:rPr lang="en-GB" sz="1000" b="0" i="0" u="none" strike="noStrike">
                          <a:solidFill>
                            <a:srgbClr val="000000"/>
                          </a:solidFill>
                          <a:effectLst/>
                          <a:latin typeface="Source Sans Pro" panose="020B0503030403020204" pitchFamily="34" charset="0"/>
                          <a:cs typeface="Times New Roman" panose="02020603050405020304" pitchFamily="18" charset="0"/>
                        </a:rPr>
                        <a:t>SD</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GB" sz="1000" b="0" i="0" u="none" strike="noStrike" dirty="0">
                          <a:solidFill>
                            <a:srgbClr val="000000"/>
                          </a:solidFill>
                          <a:effectLst/>
                          <a:latin typeface="Source Sans Pro" panose="020B0503030403020204" pitchFamily="34" charset="0"/>
                          <a:cs typeface="Times New Roman" panose="02020603050405020304" pitchFamily="18" charset="0"/>
                        </a:rPr>
                        <a:t>n</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M</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ctr"/>
                      <a:r>
                        <a:rPr lang="en-GB" sz="1000" b="0" i="0" u="none" strike="noStrike">
                          <a:solidFill>
                            <a:srgbClr val="000000"/>
                          </a:solidFill>
                          <a:effectLst/>
                          <a:latin typeface="Source Sans Pro" panose="020B0503030403020204" pitchFamily="34" charset="0"/>
                          <a:cs typeface="Times New Roman" panose="02020603050405020304" pitchFamily="18" charset="0"/>
                        </a:rPr>
                        <a:t>SD</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GB" sz="1000" b="0" i="0" u="none" strike="noStrike" dirty="0">
                          <a:solidFill>
                            <a:srgbClr val="000000"/>
                          </a:solidFill>
                          <a:effectLst/>
                          <a:latin typeface="Source Sans Pro" panose="020B0503030403020204" pitchFamily="34" charset="0"/>
                          <a:cs typeface="Times New Roman" panose="02020603050405020304" pitchFamily="18" charset="0"/>
                        </a:rPr>
                        <a:t>n</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M</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ctr"/>
                      <a:r>
                        <a:rPr lang="en-GB" sz="1000" b="0" i="0" u="none" strike="noStrike">
                          <a:solidFill>
                            <a:srgbClr val="000000"/>
                          </a:solidFill>
                          <a:effectLst/>
                          <a:latin typeface="Source Sans Pro" panose="020B0503030403020204" pitchFamily="34" charset="0"/>
                          <a:cs typeface="Times New Roman" panose="02020603050405020304" pitchFamily="18" charset="0"/>
                        </a:rPr>
                        <a:t>SD</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GB" sz="1000" b="0" i="0" u="none" strike="noStrike" dirty="0">
                          <a:solidFill>
                            <a:srgbClr val="000000"/>
                          </a:solidFill>
                          <a:effectLst/>
                          <a:latin typeface="Source Sans Pro" panose="020B0503030403020204" pitchFamily="34" charset="0"/>
                          <a:cs typeface="Times New Roman" panose="02020603050405020304" pitchFamily="18" charset="0"/>
                        </a:rPr>
                        <a:t>n</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M</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SD</a:t>
                      </a:r>
                    </a:p>
                  </a:txBody>
                  <a:tcPr marL="6765" marR="6765" marT="6765"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01159353"/>
                  </a:ext>
                </a:extLst>
              </a:tr>
              <a:tr h="213170">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Age started</a:t>
                      </a:r>
                    </a:p>
                  </a:txBody>
                  <a:tcPr marL="6765" marR="6765" marT="676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ctr" rtl="0"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235</a:t>
                      </a:r>
                    </a:p>
                  </a:txBody>
                  <a:tcPr marL="6765" marR="6765" marT="676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16.22</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4.16</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78</a:t>
                      </a:r>
                    </a:p>
                  </a:txBody>
                  <a:tcPr marL="6765" marR="6765" marT="676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16.49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4.42</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101</a:t>
                      </a:r>
                    </a:p>
                  </a:txBody>
                  <a:tcPr marL="6765" marR="6765" marT="676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17.38</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3.76</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22</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14.27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2.78</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b"/>
                      <a:r>
                        <a:rPr lang="en-GB" sz="1000" b="0" i="0" u="none" strike="noStrike">
                          <a:solidFill>
                            <a:srgbClr val="000000"/>
                          </a:solidFill>
                          <a:effectLst/>
                          <a:latin typeface="Source Sans Pro" panose="020B0503030403020204" pitchFamily="34" charset="0"/>
                          <a:cs typeface="Times New Roman" panose="02020603050405020304" pitchFamily="18" charset="0"/>
                        </a:rPr>
                        <a:t>34</a:t>
                      </a:r>
                      <a:endParaRPr lang="en-GB" sz="10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765" marR="6765" marT="676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b"/>
                      <a:r>
                        <a:rPr lang="en-GB" sz="1000" b="0" i="0" u="none" strike="noStrike">
                          <a:solidFill>
                            <a:srgbClr val="000000"/>
                          </a:solidFill>
                          <a:effectLst/>
                          <a:latin typeface="Source Sans Pro" panose="020B0503030403020204" pitchFamily="34" charset="0"/>
                          <a:cs typeface="Times New Roman" panose="02020603050405020304" pitchFamily="18" charset="0"/>
                        </a:rPr>
                        <a:t>13.44</a:t>
                      </a:r>
                      <a:endParaRPr lang="en-GB" sz="10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765" marR="6765" marT="676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b"/>
                      <a:r>
                        <a:rPr lang="en-GB" sz="1000" b="0" i="0" u="none" strike="noStrike">
                          <a:solidFill>
                            <a:srgbClr val="000000"/>
                          </a:solidFill>
                          <a:effectLst/>
                          <a:latin typeface="Source Sans Pro" panose="020B0503030403020204" pitchFamily="34" charset="0"/>
                          <a:cs typeface="Times New Roman" panose="02020603050405020304" pitchFamily="18" charset="0"/>
                        </a:rPr>
                        <a:t>3.82</a:t>
                      </a:r>
                      <a:endParaRPr lang="en-GB" sz="10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765" marR="6765" marT="6765"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223905021"/>
                  </a:ext>
                </a:extLst>
              </a:tr>
              <a:tr h="213170">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Years of playtime</a:t>
                      </a:r>
                    </a:p>
                  </a:txBody>
                  <a:tcPr marL="6765" marR="6765" marT="6765" marB="0" anchor="ctr">
                    <a:lnL>
                      <a:noFill/>
                    </a:lnL>
                    <a:lnR>
                      <a:noFill/>
                    </a:lnR>
                    <a:lnT>
                      <a:noFill/>
                    </a:lnT>
                    <a:lnB>
                      <a:noFill/>
                    </a:lnB>
                  </a:tcPr>
                </a:tc>
                <a:tc>
                  <a:txBody>
                    <a:bodyPr/>
                    <a:lstStyle/>
                    <a:p>
                      <a:pPr algn="ctr" rtl="0"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232</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5.65</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3.64</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77</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4.75</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3.53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100</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6.32</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3.49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3.67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2.29</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a:solidFill>
                            <a:srgbClr val="000000"/>
                          </a:solidFill>
                          <a:effectLst/>
                          <a:latin typeface="Source Sans Pro" panose="020B0503030403020204" pitchFamily="34" charset="0"/>
                          <a:cs typeface="Times New Roman" panose="02020603050405020304" pitchFamily="18" charset="0"/>
                        </a:rPr>
                        <a:t>34</a:t>
                      </a:r>
                      <a:endParaRPr lang="en-GB" sz="10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765" marR="6765" marT="6765" marB="0" anchor="ctr">
                    <a:lnL>
                      <a:noFill/>
                    </a:lnL>
                    <a:lnR>
                      <a:noFill/>
                    </a:lnR>
                    <a:lnT>
                      <a:noFill/>
                    </a:lnT>
                    <a:lnB>
                      <a:noFill/>
                    </a:lnB>
                  </a:tcPr>
                </a:tc>
                <a:tc>
                  <a:txBody>
                    <a:bodyPr/>
                    <a:lstStyle/>
                    <a:p>
                      <a:pPr algn="ctr" fontAlgn="b"/>
                      <a:r>
                        <a:rPr lang="en-GB" sz="1000" b="0" i="0" u="none" strike="noStrike">
                          <a:solidFill>
                            <a:srgbClr val="000000"/>
                          </a:solidFill>
                          <a:effectLst/>
                          <a:latin typeface="Source Sans Pro" panose="020B0503030403020204" pitchFamily="34" charset="0"/>
                          <a:cs typeface="Times New Roman" panose="02020603050405020304" pitchFamily="18" charset="0"/>
                        </a:rPr>
                        <a:t>6.94</a:t>
                      </a:r>
                      <a:endParaRPr lang="en-GB" sz="10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765" marR="6765" marT="6765" marB="0" anchor="ctr">
                    <a:lnL>
                      <a:noFill/>
                    </a:lnL>
                    <a:lnR>
                      <a:noFill/>
                    </a:lnR>
                    <a:lnT>
                      <a:noFill/>
                    </a:lnT>
                    <a:lnB>
                      <a:noFill/>
                    </a:lnB>
                  </a:tcPr>
                </a:tc>
                <a:tc>
                  <a:txBody>
                    <a:bodyPr/>
                    <a:lstStyle/>
                    <a:p>
                      <a:pPr algn="ctr" fontAlgn="b"/>
                      <a:r>
                        <a:rPr lang="en-GB" sz="1000" b="0" i="0" u="none" strike="noStrike">
                          <a:solidFill>
                            <a:srgbClr val="000000"/>
                          </a:solidFill>
                          <a:effectLst/>
                          <a:latin typeface="Source Sans Pro" panose="020B0503030403020204" pitchFamily="34" charset="0"/>
                          <a:cs typeface="Times New Roman" panose="02020603050405020304" pitchFamily="18" charset="0"/>
                        </a:rPr>
                        <a:t>4.11</a:t>
                      </a:r>
                      <a:endParaRPr lang="en-GB" sz="10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765" marR="6765" marT="6765" marB="0" anchor="ctr">
                    <a:lnL>
                      <a:noFill/>
                    </a:lnL>
                    <a:lnR>
                      <a:noFill/>
                    </a:lnR>
                    <a:lnT>
                      <a:noFill/>
                    </a:lnT>
                    <a:lnB>
                      <a:noFill/>
                    </a:lnB>
                  </a:tcPr>
                </a:tc>
                <a:extLst>
                  <a:ext uri="{0D108BD9-81ED-4DB2-BD59-A6C34878D82A}">
                    <a16:rowId xmlns:a16="http://schemas.microsoft.com/office/drawing/2014/main" val="2473819733"/>
                  </a:ext>
                </a:extLst>
              </a:tr>
              <a:tr h="213170">
                <a:tc>
                  <a:txBody>
                    <a:bodyPr/>
                    <a:lstStyle/>
                    <a:p>
                      <a:pPr algn="l" rtl="0" fontAlgn="ctr"/>
                      <a:r>
                        <a:rPr lang="en-GB" sz="1000" b="0" i="0" u="none" strike="noStrike">
                          <a:solidFill>
                            <a:srgbClr val="000000"/>
                          </a:solidFill>
                          <a:effectLst/>
                          <a:latin typeface="Source Sans Pro" panose="020B0503030403020204" pitchFamily="34" charset="0"/>
                          <a:cs typeface="Times New Roman" panose="02020603050405020304" pitchFamily="18" charset="0"/>
                        </a:rPr>
                        <a:t>Tournament placements</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4.11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1.19</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9</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3.56</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1.74</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42</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4.24</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0.93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3.57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1.81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a:solidFill>
                            <a:srgbClr val="000000"/>
                          </a:solidFill>
                          <a:effectLst/>
                          <a:latin typeface="Source Sans Pro" panose="020B0503030403020204" pitchFamily="34" charset="0"/>
                          <a:cs typeface="Times New Roman" panose="02020603050405020304" pitchFamily="18" charset="0"/>
                        </a:rPr>
                        <a:t>13</a:t>
                      </a:r>
                      <a:endParaRPr lang="en-GB" sz="1000" b="0" i="0" u="none" strike="noStrike" dirty="0">
                        <a:solidFill>
                          <a:srgbClr val="000000"/>
                        </a:solidFill>
                        <a:effectLst/>
                        <a:latin typeface="Source Sans Pro" panose="020B0503030403020204" pitchFamily="34" charset="0"/>
                        <a:cs typeface="Times New Roman" panose="02020603050405020304" pitchFamily="18" charset="0"/>
                      </a:endParaRP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4.38</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1.04</a:t>
                      </a:r>
                    </a:p>
                  </a:txBody>
                  <a:tcPr marL="6765" marR="6765" marT="6765" marB="0" anchor="ctr">
                    <a:lnL>
                      <a:noFill/>
                    </a:lnL>
                    <a:lnR>
                      <a:noFill/>
                    </a:lnR>
                    <a:lnT>
                      <a:noFill/>
                    </a:lnT>
                    <a:lnB>
                      <a:noFill/>
                    </a:lnB>
                  </a:tcPr>
                </a:tc>
                <a:extLst>
                  <a:ext uri="{0D108BD9-81ED-4DB2-BD59-A6C34878D82A}">
                    <a16:rowId xmlns:a16="http://schemas.microsoft.com/office/drawing/2014/main" val="1394222288"/>
                  </a:ext>
                </a:extLst>
              </a:tr>
              <a:tr h="213170">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Tournament stage</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84</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3.58</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1.40</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9</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2.44</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1.13</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45</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3.76</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1.37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3.11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1.69</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21</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3.90</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1.22</a:t>
                      </a:r>
                    </a:p>
                  </a:txBody>
                  <a:tcPr marL="6765" marR="6765" marT="6765" marB="0" anchor="ctr">
                    <a:lnL>
                      <a:noFill/>
                    </a:lnL>
                    <a:lnR>
                      <a:noFill/>
                    </a:lnR>
                    <a:lnT>
                      <a:noFill/>
                    </a:lnT>
                    <a:lnB>
                      <a:noFill/>
                    </a:lnB>
                  </a:tcPr>
                </a:tc>
                <a:extLst>
                  <a:ext uri="{0D108BD9-81ED-4DB2-BD59-A6C34878D82A}">
                    <a16:rowId xmlns:a16="http://schemas.microsoft.com/office/drawing/2014/main" val="1370801824"/>
                  </a:ext>
                </a:extLst>
              </a:tr>
              <a:tr h="213170">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Tournament prize</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31</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1054.93</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1247.36</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0</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18</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1219.81</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1125.89</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3</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27.00</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21.76</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9</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1182.13</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1591.52</a:t>
                      </a:r>
                    </a:p>
                  </a:txBody>
                  <a:tcPr marL="6765" marR="6765" marT="6765" marB="0" anchor="ctr">
                    <a:lnL>
                      <a:noFill/>
                    </a:lnL>
                    <a:lnR>
                      <a:noFill/>
                    </a:lnR>
                    <a:lnT>
                      <a:noFill/>
                    </a:lnT>
                    <a:lnB>
                      <a:noFill/>
                    </a:lnB>
                  </a:tcPr>
                </a:tc>
                <a:extLst>
                  <a:ext uri="{0D108BD9-81ED-4DB2-BD59-A6C34878D82A}">
                    <a16:rowId xmlns:a16="http://schemas.microsoft.com/office/drawing/2014/main" val="3847243535"/>
                  </a:ext>
                </a:extLst>
              </a:tr>
              <a:tr h="258225">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Standard Matchmaking: Current ranking</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235</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12.04</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4.68</a:t>
                      </a:r>
                    </a:p>
                  </a:txBody>
                  <a:tcPr marL="6765" marR="6765" marT="6765" marB="0" anchor="ctr">
                    <a:lnL>
                      <a:noFill/>
                    </a:lnL>
                    <a:lnR>
                      <a:noFill/>
                    </a:lnR>
                    <a:lnT>
                      <a:noFill/>
                    </a:lnT>
                    <a:lnB>
                      <a:noFill/>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78</a:t>
                      </a:r>
                    </a:p>
                  </a:txBody>
                  <a:tcPr marL="6765" marR="6765" marT="6765" marB="0" anchor="ctr">
                    <a:lnL>
                      <a:noFill/>
                    </a:lnL>
                    <a:lnR>
                      <a:noFill/>
                    </a:lnR>
                    <a:lnT>
                      <a:noFill/>
                    </a:lnT>
                    <a:lnB>
                      <a:noFill/>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7.74</a:t>
                      </a:r>
                    </a:p>
                  </a:txBody>
                  <a:tcPr marL="6765" marR="6765" marT="6765" marB="0" anchor="ctr">
                    <a:lnL>
                      <a:noFill/>
                    </a:lnL>
                    <a:lnR>
                      <a:noFill/>
                    </a:lnR>
                    <a:lnT>
                      <a:noFill/>
                    </a:lnT>
                    <a:lnB>
                      <a:noFill/>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2.86</a:t>
                      </a:r>
                    </a:p>
                  </a:txBody>
                  <a:tcPr marL="6765" marR="6765" marT="6765" marB="0" anchor="ctr">
                    <a:lnL>
                      <a:noFill/>
                    </a:lnL>
                    <a:lnR>
                      <a:noFill/>
                    </a:lnR>
                    <a:lnT>
                      <a:noFill/>
                    </a:lnT>
                    <a:lnB>
                      <a:noFill/>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101</a:t>
                      </a:r>
                    </a:p>
                  </a:txBody>
                  <a:tcPr marL="6765" marR="6765" marT="6765" marB="0" anchor="ctr">
                    <a:lnL>
                      <a:noFill/>
                    </a:lnL>
                    <a:lnR>
                      <a:noFill/>
                    </a:lnR>
                    <a:lnT>
                      <a:noFill/>
                    </a:lnT>
                    <a:lnB>
                      <a:noFill/>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13.39</a:t>
                      </a:r>
                    </a:p>
                  </a:txBody>
                  <a:tcPr marL="6765" marR="6765" marT="6765" marB="0" anchor="ctr">
                    <a:lnL>
                      <a:noFill/>
                    </a:lnL>
                    <a:lnR>
                      <a:noFill/>
                    </a:lnR>
                    <a:lnT>
                      <a:noFill/>
                    </a:lnT>
                    <a:lnB>
                      <a:noFill/>
                    </a:lnB>
                  </a:tcPr>
                </a:tc>
                <a:tc>
                  <a:txBody>
                    <a:bodyPr/>
                    <a:lstStyle/>
                    <a:p>
                      <a:pPr algn="ctr" rtl="0" fontAlgn="ctr"/>
                      <a:r>
                        <a:rPr lang="en-GB" sz="1000" b="0" i="0" u="none" strike="noStrike">
                          <a:solidFill>
                            <a:srgbClr val="000000"/>
                          </a:solidFill>
                          <a:effectLst/>
                          <a:latin typeface="Source Sans Pro" panose="020B0503030403020204" pitchFamily="34" charset="0"/>
                          <a:cs typeface="Times New Roman" panose="02020603050405020304" pitchFamily="18" charset="0"/>
                        </a:rPr>
                        <a:t>2.98</a:t>
                      </a:r>
                    </a:p>
                  </a:txBody>
                  <a:tcPr marL="6765" marR="6765" marT="6765" marB="0" anchor="ctr">
                    <a:lnL>
                      <a:noFill/>
                    </a:lnL>
                    <a:lnR>
                      <a:noFill/>
                    </a:lnR>
                    <a:lnT>
                      <a:noFill/>
                    </a:lnT>
                    <a:lnB>
                      <a:noFill/>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22</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11.41</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5.11</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34</a:t>
                      </a:r>
                    </a:p>
                  </a:txBody>
                  <a:tcPr marL="6765" marR="6765" marT="6765" marB="0" anchor="ctr">
                    <a:lnL>
                      <a:noFill/>
                    </a:lnL>
                    <a:lnR>
                      <a:noFill/>
                    </a:lnR>
                    <a:lnT>
                      <a:noFill/>
                    </a:lnT>
                    <a:lnB>
                      <a:noFill/>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18.29</a:t>
                      </a:r>
                    </a:p>
                  </a:txBody>
                  <a:tcPr marL="6765" marR="6765" marT="6765" marB="0" anchor="ctr">
                    <a:lnL>
                      <a:noFill/>
                    </a:lnL>
                    <a:lnR>
                      <a:noFill/>
                    </a:lnR>
                    <a:lnT>
                      <a:noFill/>
                    </a:lnT>
                    <a:lnB>
                      <a:noFill/>
                    </a:lnB>
                  </a:tcPr>
                </a:tc>
                <a:tc>
                  <a:txBody>
                    <a:bodyPr/>
                    <a:lstStyle/>
                    <a:p>
                      <a:pPr algn="ctr"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1.77</a:t>
                      </a:r>
                    </a:p>
                  </a:txBody>
                  <a:tcPr marL="6765" marR="6765" marT="6765" marB="0" anchor="ctr">
                    <a:lnL>
                      <a:noFill/>
                    </a:lnL>
                    <a:lnR>
                      <a:noFill/>
                    </a:lnR>
                    <a:lnT>
                      <a:noFill/>
                    </a:lnT>
                    <a:lnB>
                      <a:noFill/>
                    </a:lnB>
                  </a:tcPr>
                </a:tc>
                <a:extLst>
                  <a:ext uri="{0D108BD9-81ED-4DB2-BD59-A6C34878D82A}">
                    <a16:rowId xmlns:a16="http://schemas.microsoft.com/office/drawing/2014/main" val="1798727845"/>
                  </a:ext>
                </a:extLst>
              </a:tr>
              <a:tr h="258225">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Standard Matchmaking: Highest ranking</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235</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13.19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4.40</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78</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9.72</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3.61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14.09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3.13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22</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12.73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4.47</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34</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18.76</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1.05</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extLst>
                  <a:ext uri="{0D108BD9-81ED-4DB2-BD59-A6C34878D82A}">
                    <a16:rowId xmlns:a16="http://schemas.microsoft.com/office/drawing/2014/main" val="1063018927"/>
                  </a:ext>
                </a:extLst>
              </a:tr>
              <a:tr h="258225">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Standard Matchmaking: Goal ranking</a:t>
                      </a:r>
                    </a:p>
                  </a:txBody>
                  <a:tcPr marL="6765" marR="6765" marT="6765" marB="0" anchor="ctr">
                    <a:lnL>
                      <a:noFill/>
                    </a:lnL>
                    <a:lnR>
                      <a:noFill/>
                    </a:lnR>
                    <a:lnT>
                      <a:noFill/>
                    </a:lnT>
                    <a:lnB w="28575"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214</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15.83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3.61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13.37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3.63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96</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16.85</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2.60</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19</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17.16</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3.17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26</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17.96</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3.57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extLst>
                  <a:ext uri="{0D108BD9-81ED-4DB2-BD59-A6C34878D82A}">
                    <a16:rowId xmlns:a16="http://schemas.microsoft.com/office/drawing/2014/main" val="3494601770"/>
                  </a:ext>
                </a:extLst>
              </a:tr>
              <a:tr h="258225">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FACEIT Matchmaking: Current ranking</a:t>
                      </a:r>
                    </a:p>
                  </a:txBody>
                  <a:tcPr marL="6765" marR="6765" marT="6765" marB="0" anchor="ctr">
                    <a:lnL>
                      <a:noFill/>
                    </a:lnL>
                    <a:lnR>
                      <a:noFill/>
                    </a:lnR>
                    <a:lnT w="28575" cap="flat" cmpd="sng" algn="ctr">
                      <a:solidFill>
                        <a:schemeClr val="tx1"/>
                      </a:solidFill>
                      <a:prstDash val="solid"/>
                      <a:round/>
                      <a:headEnd type="none" w="med" len="med"/>
                      <a:tailEnd type="none" w="med" len="med"/>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7.99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2.31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5.71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1.89</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7.63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1.95</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10</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6.10</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2.18</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31</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9.61</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1.80</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extLst>
                  <a:ext uri="{0D108BD9-81ED-4DB2-BD59-A6C34878D82A}">
                    <a16:rowId xmlns:a16="http://schemas.microsoft.com/office/drawing/2014/main" val="3460155246"/>
                  </a:ext>
                </a:extLst>
              </a:tr>
              <a:tr h="258225">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FACEIT Matchmaking: Highest ranking</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91</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8.65</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2.16</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6.14</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1.95</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8.07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1.70</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10</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7.10</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2.33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31</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10.52</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extLst>
                  <a:ext uri="{0D108BD9-81ED-4DB2-BD59-A6C34878D82A}">
                    <a16:rowId xmlns:a16="http://schemas.microsoft.com/office/drawing/2014/main" val="938206741"/>
                  </a:ext>
                </a:extLst>
              </a:tr>
              <a:tr h="213170">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FACEIT Matchmaking: Goal ranking</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83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11.29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1.49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6</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9.67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2.42</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40</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10.82</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1.30</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9</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11.33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1.41</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28</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12.29</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0.85</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extLst>
                  <a:ext uri="{0D108BD9-81ED-4DB2-BD59-A6C34878D82A}">
                    <a16:rowId xmlns:a16="http://schemas.microsoft.com/office/drawing/2014/main" val="2606690019"/>
                  </a:ext>
                </a:extLst>
              </a:tr>
              <a:tr h="258225">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ESEA Matchmaking: Current ranking</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10.33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2.00</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0</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10.33</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2.00</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0</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0</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a:noFill/>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a:noFill/>
                    </a:lnB>
                  </a:tcPr>
                </a:tc>
                <a:extLst>
                  <a:ext uri="{0D108BD9-81ED-4DB2-BD59-A6C34878D82A}">
                    <a16:rowId xmlns:a16="http://schemas.microsoft.com/office/drawing/2014/main" val="2453705480"/>
                  </a:ext>
                </a:extLst>
              </a:tr>
              <a:tr h="258225">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ESEA Matchmaking: Highest ranking</a:t>
                      </a:r>
                    </a:p>
                  </a:txBody>
                  <a:tcPr marL="6765" marR="6765" marT="6765"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10.11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2.47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0</a:t>
                      </a:r>
                    </a:p>
                  </a:txBody>
                  <a:tcPr marL="6765" marR="6765" marT="6765"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10.11</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2.47</a:t>
                      </a:r>
                      <a:endParaRPr lang="en-GB" sz="100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0</a:t>
                      </a:r>
                    </a:p>
                  </a:txBody>
                  <a:tcPr marL="6765" marR="6765" marT="6765"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0</a:t>
                      </a:r>
                    </a:p>
                  </a:txBody>
                  <a:tcPr marL="6765" marR="6765" marT="6765"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a:noFill/>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57525480"/>
                  </a:ext>
                </a:extLst>
              </a:tr>
              <a:tr h="213027">
                <a:tc>
                  <a:txBody>
                    <a:bodyPr/>
                    <a:lstStyle/>
                    <a:p>
                      <a:pPr algn="l" rtl="0" fontAlgn="ctr"/>
                      <a:r>
                        <a:rPr lang="en-GB" sz="1000" b="0" i="0" u="none" strike="noStrike" dirty="0">
                          <a:solidFill>
                            <a:srgbClr val="000000"/>
                          </a:solidFill>
                          <a:effectLst/>
                          <a:latin typeface="Source Sans Pro" panose="020B0503030403020204" pitchFamily="34" charset="0"/>
                          <a:cs typeface="Times New Roman" panose="02020603050405020304" pitchFamily="18" charset="0"/>
                        </a:rPr>
                        <a:t>ESEA Matchmaking: Goal ranking</a:t>
                      </a:r>
                    </a:p>
                  </a:txBody>
                  <a:tcPr marL="6765" marR="6765" marT="6765"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12.78</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2.49</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0</a:t>
                      </a:r>
                    </a:p>
                  </a:txBody>
                  <a:tcPr marL="6765" marR="6765" marT="6765"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9</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12.78</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63500" marR="63500" algn="ctr">
                        <a:lnSpc>
                          <a:spcPct val="200000"/>
                        </a:lnSpc>
                        <a:spcBef>
                          <a:spcPts val="500"/>
                        </a:spcBef>
                        <a:spcAft>
                          <a:spcPts val="500"/>
                        </a:spcAft>
                      </a:pPr>
                      <a:r>
                        <a:rPr lang="en-US" sz="1000" dirty="0">
                          <a:solidFill>
                            <a:srgbClr val="000000"/>
                          </a:solidFill>
                          <a:effectLst/>
                          <a:latin typeface="Source Sans Pro" panose="020B0503030403020204" pitchFamily="34" charset="0"/>
                          <a:ea typeface="Times New Roman" panose="02020603050405020304" pitchFamily="18" charset="0"/>
                          <a:cs typeface="Times New Roman" panose="02020603050405020304" pitchFamily="18" charset="0"/>
                        </a:rPr>
                        <a:t>2.49</a:t>
                      </a:r>
                      <a:endParaRPr lang="en-GB" sz="1000" dirty="0">
                        <a:effectLst/>
                        <a:latin typeface="Source Sans Pro" panose="020B0503030403020204" pitchFamily="34" charset="0"/>
                        <a:ea typeface="Times New Roman" panose="02020603050405020304" pitchFamily="18" charset="0"/>
                        <a:cs typeface="Times New Roman" panose="02020603050405020304" pitchFamily="18" charset="0"/>
                      </a:endParaRPr>
                    </a:p>
                  </a:txBody>
                  <a:tcPr marL="0" marR="0" marT="0"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0</a:t>
                      </a:r>
                    </a:p>
                  </a:txBody>
                  <a:tcPr marL="6765" marR="6765" marT="6765"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0</a:t>
                      </a:r>
                    </a:p>
                  </a:txBody>
                  <a:tcPr marL="6765" marR="6765" marT="6765"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fontAlgn="b"/>
                      <a:r>
                        <a:rPr lang="en-GB" sz="1000" b="0" i="0" u="none" strike="noStrike" dirty="0">
                          <a:solidFill>
                            <a:srgbClr val="000000"/>
                          </a:solidFill>
                          <a:effectLst/>
                          <a:latin typeface="Source Sans Pro" panose="020B0503030403020204" pitchFamily="34" charset="0"/>
                          <a:cs typeface="Times New Roman" panose="02020603050405020304" pitchFamily="18" charset="0"/>
                        </a:rPr>
                        <a:t>-</a:t>
                      </a:r>
                    </a:p>
                  </a:txBody>
                  <a:tcPr marL="6765" marR="6765" marT="6765" marB="0"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8265963"/>
                  </a:ext>
                </a:extLst>
              </a:tr>
            </a:tbl>
          </a:graphicData>
        </a:graphic>
      </p:graphicFrame>
    </p:spTree>
    <p:extLst>
      <p:ext uri="{BB962C8B-B14F-4D97-AF65-F5344CB8AC3E}">
        <p14:creationId xmlns:p14="http://schemas.microsoft.com/office/powerpoint/2010/main" val="3521155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70CC4-A454-377B-5667-9C71A8048C68}"/>
              </a:ext>
            </a:extLst>
          </p:cNvPr>
          <p:cNvSpPr>
            <a:spLocks noGrp="1"/>
          </p:cNvSpPr>
          <p:nvPr>
            <p:ph type="title"/>
          </p:nvPr>
        </p:nvSpPr>
        <p:spPr/>
        <p:txBody>
          <a:bodyPr/>
          <a:lstStyle/>
          <a:p>
            <a:r>
              <a:rPr lang="en-GB" dirty="0"/>
              <a:t>Background</a:t>
            </a:r>
          </a:p>
        </p:txBody>
      </p:sp>
      <p:sp>
        <p:nvSpPr>
          <p:cNvPr id="4" name="Text Placeholder 3">
            <a:extLst>
              <a:ext uri="{FF2B5EF4-FFF2-40B4-BE49-F238E27FC236}">
                <a16:creationId xmlns:a16="http://schemas.microsoft.com/office/drawing/2014/main" id="{5ED8D7A8-9ED2-2646-9452-8F025D427AE9}"/>
              </a:ext>
            </a:extLst>
          </p:cNvPr>
          <p:cNvSpPr>
            <a:spLocks noGrp="1"/>
          </p:cNvSpPr>
          <p:nvPr>
            <p:ph type="body" sz="quarter" idx="14"/>
          </p:nvPr>
        </p:nvSpPr>
        <p:spPr>
          <a:xfrm>
            <a:off x="128200" y="863600"/>
            <a:ext cx="8818950" cy="3928000"/>
          </a:xfrm>
        </p:spPr>
        <p:txBody>
          <a:bodyPr>
            <a:normAutofit/>
          </a:bodyPr>
          <a:lstStyle/>
          <a:p>
            <a:r>
              <a:rPr lang="en-GB" i="1" dirty="0">
                <a:solidFill>
                  <a:schemeClr val="tx2"/>
                </a:solidFill>
              </a:rPr>
              <a:t>Bediou et al. (2018) </a:t>
            </a:r>
            <a:r>
              <a:rPr lang="en-GB" dirty="0">
                <a:solidFill>
                  <a:schemeClr val="bg2"/>
                </a:solidFill>
              </a:rPr>
              <a:t>found</a:t>
            </a:r>
            <a:r>
              <a:rPr lang="en-GB" i="1" dirty="0">
                <a:solidFill>
                  <a:schemeClr val="tx2"/>
                </a:solidFill>
              </a:rPr>
              <a:t> </a:t>
            </a:r>
            <a:r>
              <a:rPr lang="en-GB" dirty="0"/>
              <a:t>large effects for Action Video Game play on perception (</a:t>
            </a:r>
            <a:r>
              <a:rPr lang="en-GB" b="1" dirty="0"/>
              <a:t>processing speed</a:t>
            </a:r>
            <a:r>
              <a:rPr lang="en-GB" dirty="0"/>
              <a:t>), spatial cognition, top-down attention, and a medium effect for </a:t>
            </a:r>
            <a:r>
              <a:rPr lang="en-GB" b="1" dirty="0"/>
              <a:t>multitasking</a:t>
            </a:r>
            <a:r>
              <a:rPr lang="en-GB" dirty="0"/>
              <a:t>. </a:t>
            </a:r>
          </a:p>
          <a:p>
            <a:r>
              <a:rPr lang="en-GB" i="1" dirty="0">
                <a:solidFill>
                  <a:schemeClr val="tx2"/>
                </a:solidFill>
              </a:rPr>
              <a:t>Bediou et al. (2023) </a:t>
            </a:r>
            <a:r>
              <a:rPr lang="en-GB" dirty="0"/>
              <a:t>replication finding the same as above, now a large main effect on </a:t>
            </a:r>
            <a:r>
              <a:rPr lang="en-GB" b="1" dirty="0"/>
              <a:t>multitasking</a:t>
            </a:r>
            <a:r>
              <a:rPr lang="en-GB" dirty="0"/>
              <a:t>.</a:t>
            </a:r>
          </a:p>
          <a:p>
            <a:r>
              <a:rPr lang="en-GB" i="1" dirty="0">
                <a:solidFill>
                  <a:schemeClr val="tx2"/>
                </a:solidFill>
              </a:rPr>
              <a:t>Sala et al. (2018) </a:t>
            </a:r>
            <a:r>
              <a:rPr lang="en-GB" dirty="0">
                <a:solidFill>
                  <a:schemeClr val="bg2"/>
                </a:solidFill>
              </a:rPr>
              <a:t>found</a:t>
            </a:r>
            <a:r>
              <a:rPr lang="en-GB" i="1" dirty="0">
                <a:solidFill>
                  <a:schemeClr val="tx2"/>
                </a:solidFill>
              </a:rPr>
              <a:t> </a:t>
            </a:r>
            <a:r>
              <a:rPr lang="en-GB" dirty="0"/>
              <a:t>weak correlations between video game play and cognition.</a:t>
            </a:r>
          </a:p>
        </p:txBody>
      </p:sp>
      <p:sp>
        <p:nvSpPr>
          <p:cNvPr id="3" name="Slide Number Placeholder 2">
            <a:extLst>
              <a:ext uri="{FF2B5EF4-FFF2-40B4-BE49-F238E27FC236}">
                <a16:creationId xmlns:a16="http://schemas.microsoft.com/office/drawing/2014/main" id="{F8041E08-6323-0A6D-FA2E-91DB9F6992E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a:t>
            </a:fld>
            <a:endParaRPr lang="en-GB"/>
          </a:p>
        </p:txBody>
      </p:sp>
    </p:spTree>
    <p:extLst>
      <p:ext uri="{BB962C8B-B14F-4D97-AF65-F5344CB8AC3E}">
        <p14:creationId xmlns:p14="http://schemas.microsoft.com/office/powerpoint/2010/main" val="3145059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9AA1F-8FF6-3085-8682-B32AC78A01C8}"/>
              </a:ext>
            </a:extLst>
          </p:cNvPr>
          <p:cNvSpPr>
            <a:spLocks noGrp="1"/>
          </p:cNvSpPr>
          <p:nvPr>
            <p:ph type="title"/>
          </p:nvPr>
        </p:nvSpPr>
        <p:spPr/>
        <p:txBody>
          <a:bodyPr/>
          <a:lstStyle/>
          <a:p>
            <a:r>
              <a:rPr lang="en-GB" dirty="0"/>
              <a:t>Method</a:t>
            </a:r>
          </a:p>
        </p:txBody>
      </p:sp>
      <p:sp>
        <p:nvSpPr>
          <p:cNvPr id="3" name="Text Placeholder 2">
            <a:extLst>
              <a:ext uri="{FF2B5EF4-FFF2-40B4-BE49-F238E27FC236}">
                <a16:creationId xmlns:a16="http://schemas.microsoft.com/office/drawing/2014/main" id="{C52053C3-2953-BFDA-5983-53569CB25C74}"/>
              </a:ext>
            </a:extLst>
          </p:cNvPr>
          <p:cNvSpPr>
            <a:spLocks noGrp="1"/>
          </p:cNvSpPr>
          <p:nvPr>
            <p:ph type="body" sz="quarter" idx="14"/>
          </p:nvPr>
        </p:nvSpPr>
        <p:spPr/>
        <p:txBody>
          <a:bodyPr/>
          <a:lstStyle/>
          <a:p>
            <a:r>
              <a:rPr lang="en-GB" sz="2000" b="1" dirty="0">
                <a:solidFill>
                  <a:schemeClr val="bg2"/>
                </a:solidFill>
              </a:rPr>
              <a:t>Choice Reaction Time Task 	</a:t>
            </a:r>
            <a:r>
              <a:rPr lang="en-GB" dirty="0">
                <a:solidFill>
                  <a:schemeClr val="bg2"/>
                </a:solidFill>
              </a:rPr>
              <a:t>	</a:t>
            </a:r>
          </a:p>
        </p:txBody>
      </p:sp>
      <p:sp>
        <p:nvSpPr>
          <p:cNvPr id="4" name="Slide Number Placeholder 3">
            <a:extLst>
              <a:ext uri="{FF2B5EF4-FFF2-40B4-BE49-F238E27FC236}">
                <a16:creationId xmlns:a16="http://schemas.microsoft.com/office/drawing/2014/main" id="{1D253C1B-5B2D-13EF-F586-6F6E5673677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a:t>
            </a:fld>
            <a:endParaRPr lang="en-GB"/>
          </a:p>
        </p:txBody>
      </p:sp>
      <p:pic>
        <p:nvPicPr>
          <p:cNvPr id="5" name="Content Placeholder 40">
            <a:extLst>
              <a:ext uri="{FF2B5EF4-FFF2-40B4-BE49-F238E27FC236}">
                <a16:creationId xmlns:a16="http://schemas.microsoft.com/office/drawing/2014/main" id="{3BE5CF8F-4FB0-E5A5-EC87-DFE9195DE21D}"/>
              </a:ext>
            </a:extLst>
          </p:cNvPr>
          <p:cNvPicPr>
            <a:picLocks noGrp="1" noChangeAspect="1"/>
          </p:cNvPicPr>
          <p:nvPr>
            <p:ph sz="half" idx="1"/>
          </p:nvPr>
        </p:nvPicPr>
        <p:blipFill>
          <a:blip r:embed="rId4"/>
          <a:stretch>
            <a:fillRect/>
          </a:stretch>
        </p:blipFill>
        <p:spPr>
          <a:xfrm>
            <a:off x="269062" y="1536205"/>
            <a:ext cx="4302938" cy="2662590"/>
          </a:xfrm>
          <a:prstGeom prst="rect">
            <a:avLst/>
          </a:prstGeom>
        </p:spPr>
      </p:pic>
      <p:sp>
        <p:nvSpPr>
          <p:cNvPr id="8" name="Text Placeholder 2">
            <a:extLst>
              <a:ext uri="{FF2B5EF4-FFF2-40B4-BE49-F238E27FC236}">
                <a16:creationId xmlns:a16="http://schemas.microsoft.com/office/drawing/2014/main" id="{1C9F4B6E-0FDA-7F08-0202-A8DE8CC94600}"/>
              </a:ext>
            </a:extLst>
          </p:cNvPr>
          <p:cNvSpPr txBox="1">
            <a:spLocks/>
          </p:cNvSpPr>
          <p:nvPr/>
        </p:nvSpPr>
        <p:spPr>
          <a:xfrm>
            <a:off x="4572000" y="762000"/>
            <a:ext cx="4516012" cy="411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pPr marL="0">
              <a:lnSpc>
                <a:spcPct val="90000"/>
              </a:lnSpc>
              <a:spcAft>
                <a:spcPts val="600"/>
              </a:spcAft>
            </a:pPr>
            <a:r>
              <a:rPr lang="en-GB" sz="1600" b="1" dirty="0">
                <a:solidFill>
                  <a:schemeClr val="bg2"/>
                </a:solidFill>
              </a:rPr>
              <a:t>Three Blocks:</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rPr>
              <a:t>Single-rule 1: </a:t>
            </a:r>
            <a:r>
              <a:rPr lang="en-GB" sz="1600" dirty="0">
                <a:solidFill>
                  <a:schemeClr val="bg2"/>
                </a:solidFill>
              </a:rPr>
              <a:t>64 trials of shape followed by 64 trials of colour </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rPr>
              <a:t>Mixed-rule: </a:t>
            </a:r>
            <a:r>
              <a:rPr lang="en-GB" sz="1600" dirty="0">
                <a:solidFill>
                  <a:schemeClr val="bg2"/>
                </a:solidFill>
              </a:rPr>
              <a:t>129 trials switching between shape and colour rule</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rPr>
              <a:t>Single-rule 2: </a:t>
            </a:r>
            <a:r>
              <a:rPr lang="en-GB" sz="1600" dirty="0">
                <a:solidFill>
                  <a:schemeClr val="bg2"/>
                </a:solidFill>
              </a:rPr>
              <a:t>64 trials of colour followed by 64 trials of shape</a:t>
            </a:r>
          </a:p>
          <a:p>
            <a:pPr marL="0" algn="ctr">
              <a:lnSpc>
                <a:spcPct val="90000"/>
              </a:lnSpc>
              <a:spcAft>
                <a:spcPts val="600"/>
              </a:spcAft>
            </a:pPr>
            <a:r>
              <a:rPr lang="en-GB" sz="1600" b="1" dirty="0">
                <a:solidFill>
                  <a:schemeClr val="bg2"/>
                </a:solidFill>
              </a:rPr>
              <a:t>n = 385</a:t>
            </a:r>
          </a:p>
          <a:p>
            <a:pPr marL="0">
              <a:lnSpc>
                <a:spcPct val="90000"/>
              </a:lnSpc>
              <a:spcAft>
                <a:spcPts val="600"/>
              </a:spcAft>
            </a:pPr>
            <a:r>
              <a:rPr lang="en-GB" sz="1600" b="1" dirty="0">
                <a:solidFill>
                  <a:schemeClr val="bg2"/>
                </a:solidFill>
              </a:rPr>
              <a:t>Within the Mixed-Rule Block:</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rPr>
              <a:t>Repetition trials: </a:t>
            </a:r>
            <a:r>
              <a:rPr lang="en-GB" sz="1600" dirty="0">
                <a:solidFill>
                  <a:schemeClr val="bg2"/>
                </a:solidFill>
              </a:rPr>
              <a:t>two successive trials in which the same rule is applied (shape + shape)</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rPr>
              <a:t>Switch trials: </a:t>
            </a:r>
            <a:r>
              <a:rPr lang="en-GB" sz="1600" dirty="0">
                <a:solidFill>
                  <a:schemeClr val="bg2"/>
                </a:solidFill>
              </a:rPr>
              <a:t>rule changed from the preceding trial to the current trial (shape + colour)</a:t>
            </a:r>
          </a:p>
        </p:txBody>
      </p:sp>
    </p:spTree>
    <p:custDataLst>
      <p:tags r:id="rId1"/>
    </p:custDataLst>
    <p:extLst>
      <p:ext uri="{BB962C8B-B14F-4D97-AF65-F5344CB8AC3E}">
        <p14:creationId xmlns:p14="http://schemas.microsoft.com/office/powerpoint/2010/main" val="3043212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8">
                                            <p:txEl>
                                              <p:pRg st="3" end="3"/>
                                            </p:txEl>
                                          </p:spTgt>
                                        </p:tgtEl>
                                        <p:attrNameLst>
                                          <p:attrName>style.visibility</p:attrName>
                                        </p:attrNameLst>
                                      </p:cBhvr>
                                      <p:to>
                                        <p:strVal val="visible"/>
                                      </p:to>
                                    </p:set>
                                    <p:animEffect transition="in" filter="fade">
                                      <p:cBhvr>
                                        <p:cTn id="16" dur="500"/>
                                        <p:tgtEl>
                                          <p:spTgt spid="8">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animEffect transition="in" filter="fade">
                                      <p:cBhvr>
                                        <p:cTn id="19" dur="500"/>
                                        <p:tgtEl>
                                          <p:spTgt spid="8">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fade">
                                      <p:cBhvr>
                                        <p:cTn id="24" dur="500"/>
                                        <p:tgtEl>
                                          <p:spTgt spid="8">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animEffect transition="in" filter="fade">
                                      <p:cBhvr>
                                        <p:cTn id="27" dur="500"/>
                                        <p:tgtEl>
                                          <p:spTgt spid="8">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8">
                                            <p:txEl>
                                              <p:pRg st="7" end="7"/>
                                            </p:txEl>
                                          </p:spTgt>
                                        </p:tgtEl>
                                        <p:attrNameLst>
                                          <p:attrName>style.visibility</p:attrName>
                                        </p:attrNameLst>
                                      </p:cBhvr>
                                      <p:to>
                                        <p:strVal val="visible"/>
                                      </p:to>
                                    </p:set>
                                    <p:animEffect transition="in" filter="fade">
                                      <p:cBhvr>
                                        <p:cTn id="30"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9AA1F-8FF6-3085-8682-B32AC78A01C8}"/>
              </a:ext>
            </a:extLst>
          </p:cNvPr>
          <p:cNvSpPr>
            <a:spLocks noGrp="1"/>
          </p:cNvSpPr>
          <p:nvPr>
            <p:ph type="title"/>
          </p:nvPr>
        </p:nvSpPr>
        <p:spPr/>
        <p:txBody>
          <a:bodyPr/>
          <a:lstStyle/>
          <a:p>
            <a:r>
              <a:rPr lang="en-GB" dirty="0"/>
              <a:t>Method</a:t>
            </a:r>
          </a:p>
        </p:txBody>
      </p:sp>
      <p:sp>
        <p:nvSpPr>
          <p:cNvPr id="3" name="Text Placeholder 2">
            <a:extLst>
              <a:ext uri="{FF2B5EF4-FFF2-40B4-BE49-F238E27FC236}">
                <a16:creationId xmlns:a16="http://schemas.microsoft.com/office/drawing/2014/main" id="{C52053C3-2953-BFDA-5983-53569CB25C74}"/>
              </a:ext>
            </a:extLst>
          </p:cNvPr>
          <p:cNvSpPr>
            <a:spLocks noGrp="1"/>
          </p:cNvSpPr>
          <p:nvPr>
            <p:ph type="body" sz="quarter" idx="14"/>
          </p:nvPr>
        </p:nvSpPr>
        <p:spPr/>
        <p:txBody>
          <a:bodyPr/>
          <a:lstStyle/>
          <a:p>
            <a:r>
              <a:rPr lang="en-GB" sz="2000" b="1" dirty="0"/>
              <a:t>Choice Reaction Time Task 	</a:t>
            </a:r>
            <a:r>
              <a:rPr lang="en-GB" dirty="0"/>
              <a:t>	</a:t>
            </a:r>
          </a:p>
        </p:txBody>
      </p:sp>
      <p:sp>
        <p:nvSpPr>
          <p:cNvPr id="4" name="Slide Number Placeholder 3">
            <a:extLst>
              <a:ext uri="{FF2B5EF4-FFF2-40B4-BE49-F238E27FC236}">
                <a16:creationId xmlns:a16="http://schemas.microsoft.com/office/drawing/2014/main" id="{1D253C1B-5B2D-13EF-F586-6F6E5673677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4</a:t>
            </a:fld>
            <a:endParaRPr lang="en-GB"/>
          </a:p>
        </p:txBody>
      </p:sp>
      <p:pic>
        <p:nvPicPr>
          <p:cNvPr id="5" name="Content Placeholder 40">
            <a:extLst>
              <a:ext uri="{FF2B5EF4-FFF2-40B4-BE49-F238E27FC236}">
                <a16:creationId xmlns:a16="http://schemas.microsoft.com/office/drawing/2014/main" id="{3BE5CF8F-4FB0-E5A5-EC87-DFE9195DE21D}"/>
              </a:ext>
            </a:extLst>
          </p:cNvPr>
          <p:cNvPicPr>
            <a:picLocks noGrp="1" noChangeAspect="1"/>
          </p:cNvPicPr>
          <p:nvPr>
            <p:ph sz="half" idx="1"/>
          </p:nvPr>
        </p:nvPicPr>
        <p:blipFill>
          <a:blip r:embed="rId4"/>
          <a:stretch>
            <a:fillRect/>
          </a:stretch>
        </p:blipFill>
        <p:spPr>
          <a:xfrm>
            <a:off x="269062" y="1536205"/>
            <a:ext cx="4302938" cy="2662590"/>
          </a:xfrm>
          <a:prstGeom prst="rect">
            <a:avLst/>
          </a:prstGeom>
        </p:spPr>
      </p:pic>
      <p:sp>
        <p:nvSpPr>
          <p:cNvPr id="8" name="Text Placeholder 2">
            <a:extLst>
              <a:ext uri="{FF2B5EF4-FFF2-40B4-BE49-F238E27FC236}">
                <a16:creationId xmlns:a16="http://schemas.microsoft.com/office/drawing/2014/main" id="{1C9F4B6E-0FDA-7F08-0202-A8DE8CC94600}"/>
              </a:ext>
            </a:extLst>
          </p:cNvPr>
          <p:cNvSpPr txBox="1">
            <a:spLocks/>
          </p:cNvSpPr>
          <p:nvPr/>
        </p:nvSpPr>
        <p:spPr>
          <a:xfrm>
            <a:off x="4712862" y="740229"/>
            <a:ext cx="4375150" cy="41474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pPr marL="0">
              <a:lnSpc>
                <a:spcPct val="90000"/>
              </a:lnSpc>
              <a:spcAft>
                <a:spcPts val="600"/>
              </a:spcAft>
            </a:pPr>
            <a:r>
              <a:rPr lang="en-GB" sz="1600" b="1" dirty="0">
                <a:solidFill>
                  <a:schemeClr val="bg2"/>
                </a:solidFill>
                <a:latin typeface="Source Sans Pro" panose="020B0503030403020204" pitchFamily="34" charset="0"/>
              </a:rPr>
              <a:t>Trial Types</a:t>
            </a:r>
          </a:p>
          <a:p>
            <a:pPr marL="342900" indent="-342900">
              <a:lnSpc>
                <a:spcPct val="90000"/>
              </a:lnSpc>
              <a:spcAft>
                <a:spcPts val="600"/>
              </a:spcAft>
              <a:buSzPct val="100000"/>
              <a:buFont typeface="+mj-lt"/>
              <a:buAutoNum type="arabicPeriod"/>
            </a:pPr>
            <a:r>
              <a:rPr lang="en-GB" sz="1600" dirty="0">
                <a:solidFill>
                  <a:schemeClr val="bg2"/>
                </a:solidFill>
                <a:latin typeface="Source Sans Pro" panose="020B0503030403020204" pitchFamily="34" charset="0"/>
              </a:rPr>
              <a:t>Single trials</a:t>
            </a:r>
          </a:p>
          <a:p>
            <a:pPr marL="342900" indent="-342900">
              <a:lnSpc>
                <a:spcPct val="90000"/>
              </a:lnSpc>
              <a:spcAft>
                <a:spcPts val="600"/>
              </a:spcAft>
              <a:buSzPct val="100000"/>
              <a:buFont typeface="+mj-lt"/>
              <a:buAutoNum type="arabicPeriod"/>
            </a:pPr>
            <a:r>
              <a:rPr lang="en-GB" sz="1600" dirty="0">
                <a:solidFill>
                  <a:schemeClr val="bg2"/>
                </a:solidFill>
                <a:latin typeface="Source Sans Pro" panose="020B0503030403020204" pitchFamily="34" charset="0"/>
              </a:rPr>
              <a:t>Repetition trials</a:t>
            </a:r>
          </a:p>
          <a:p>
            <a:pPr marL="342900" indent="-342900">
              <a:lnSpc>
                <a:spcPct val="90000"/>
              </a:lnSpc>
              <a:spcAft>
                <a:spcPts val="600"/>
              </a:spcAft>
              <a:buSzPct val="100000"/>
              <a:buFont typeface="+mj-lt"/>
              <a:buAutoNum type="arabicPeriod"/>
            </a:pPr>
            <a:r>
              <a:rPr lang="en-GB" sz="1600" dirty="0">
                <a:solidFill>
                  <a:schemeClr val="bg2"/>
                </a:solidFill>
                <a:latin typeface="Source Sans Pro" panose="020B0503030403020204" pitchFamily="34" charset="0"/>
              </a:rPr>
              <a:t>Switch trials</a:t>
            </a:r>
          </a:p>
          <a:p>
            <a:pPr marL="285750" indent="-285750">
              <a:lnSpc>
                <a:spcPct val="90000"/>
              </a:lnSpc>
              <a:spcAft>
                <a:spcPts val="600"/>
              </a:spcAft>
              <a:buFont typeface="Arial" panose="020B0604020202020204" pitchFamily="34" charset="0"/>
              <a:buChar char="•"/>
            </a:pPr>
            <a:endParaRPr lang="en-GB" sz="1600" dirty="0">
              <a:solidFill>
                <a:schemeClr val="bg2"/>
              </a:solidFill>
              <a:latin typeface="Source Sans Pro" panose="020B0503030403020204" pitchFamily="34" charset="0"/>
            </a:endParaRPr>
          </a:p>
          <a:p>
            <a:pPr marL="0">
              <a:lnSpc>
                <a:spcPct val="90000"/>
              </a:lnSpc>
              <a:spcAft>
                <a:spcPts val="600"/>
              </a:spcAft>
            </a:pPr>
            <a:r>
              <a:rPr lang="en-GB" sz="1600" b="1" dirty="0">
                <a:solidFill>
                  <a:schemeClr val="bg2"/>
                </a:solidFill>
                <a:latin typeface="Source Sans Pro" panose="020B0503030403020204" pitchFamily="34" charset="0"/>
              </a:rPr>
              <a:t>Measures</a:t>
            </a:r>
          </a:p>
          <a:p>
            <a:pPr marL="285750" indent="-285750">
              <a:lnSpc>
                <a:spcPct val="90000"/>
              </a:lnSpc>
              <a:spcAft>
                <a:spcPts val="600"/>
              </a:spcAft>
              <a:buSzPct val="150000"/>
              <a:buFont typeface="Arial" panose="020B0604020202020204" pitchFamily="34" charset="0"/>
              <a:buChar char="•"/>
            </a:pPr>
            <a:r>
              <a:rPr lang="en-GB" sz="1600" dirty="0">
                <a:solidFill>
                  <a:schemeClr val="bg2"/>
                </a:solidFill>
                <a:latin typeface="Source Sans Pro" panose="020B0503030403020204" pitchFamily="34" charset="0"/>
              </a:rPr>
              <a:t>RTs </a:t>
            </a:r>
          </a:p>
          <a:p>
            <a:pPr marL="285750" indent="-285750">
              <a:lnSpc>
                <a:spcPct val="90000"/>
              </a:lnSpc>
              <a:spcAft>
                <a:spcPts val="600"/>
              </a:spcAft>
              <a:buSzPct val="150000"/>
              <a:buFont typeface="Arial" panose="020B0604020202020204" pitchFamily="34" charset="0"/>
              <a:buChar char="•"/>
            </a:pPr>
            <a:r>
              <a:rPr lang="en-GB" sz="1600" dirty="0">
                <a:solidFill>
                  <a:schemeClr val="bg2"/>
                </a:solidFill>
                <a:latin typeface="Source Sans Pro" panose="020B0503030403020204" pitchFamily="34" charset="0"/>
              </a:rPr>
              <a:t>Accuracy Score</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latin typeface="Source Sans Pro" panose="020B0503030403020204" pitchFamily="34" charset="0"/>
              </a:rPr>
              <a:t>Mixing Costs: </a:t>
            </a:r>
            <a:r>
              <a:rPr lang="en-GB" sz="1600" dirty="0">
                <a:solidFill>
                  <a:schemeClr val="bg2"/>
                </a:solidFill>
                <a:latin typeface="Source Sans Pro" panose="020B0503030403020204" pitchFamily="34" charset="0"/>
              </a:rPr>
              <a:t>RT performance cost of mixing two tasks (repetition trial RTs – single trial RTs)</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latin typeface="Source Sans Pro" panose="020B0503030403020204" pitchFamily="34" charset="0"/>
              </a:rPr>
              <a:t>Switching Costs: </a:t>
            </a:r>
            <a:r>
              <a:rPr lang="en-GB" sz="1600" dirty="0">
                <a:solidFill>
                  <a:schemeClr val="bg2"/>
                </a:solidFill>
                <a:latin typeface="Source Sans Pro" panose="020B0503030403020204" pitchFamily="34" charset="0"/>
              </a:rPr>
              <a:t>RT performance cost of switching from one task to another (switch trial RTs – repetition trial RTs)</a:t>
            </a:r>
          </a:p>
        </p:txBody>
      </p:sp>
    </p:spTree>
    <p:custDataLst>
      <p:tags r:id="rId1"/>
    </p:custDataLst>
    <p:extLst>
      <p:ext uri="{BB962C8B-B14F-4D97-AF65-F5344CB8AC3E}">
        <p14:creationId xmlns:p14="http://schemas.microsoft.com/office/powerpoint/2010/main" val="3024755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90A423-FEBF-C648-A701-D1DF13FD2D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BD984D-399B-3DFD-B673-69D96A364BDC}"/>
              </a:ext>
            </a:extLst>
          </p:cNvPr>
          <p:cNvSpPr>
            <a:spLocks noGrp="1"/>
          </p:cNvSpPr>
          <p:nvPr>
            <p:ph type="title"/>
          </p:nvPr>
        </p:nvSpPr>
        <p:spPr/>
        <p:txBody>
          <a:bodyPr/>
          <a:lstStyle/>
          <a:p>
            <a:r>
              <a:rPr lang="en-GB" dirty="0"/>
              <a:t>Method</a:t>
            </a:r>
          </a:p>
        </p:txBody>
      </p:sp>
      <p:sp>
        <p:nvSpPr>
          <p:cNvPr id="3" name="Text Placeholder 2">
            <a:extLst>
              <a:ext uri="{FF2B5EF4-FFF2-40B4-BE49-F238E27FC236}">
                <a16:creationId xmlns:a16="http://schemas.microsoft.com/office/drawing/2014/main" id="{5BE0A107-CD9E-D904-033D-3CB4007158AA}"/>
              </a:ext>
            </a:extLst>
          </p:cNvPr>
          <p:cNvSpPr>
            <a:spLocks noGrp="1"/>
          </p:cNvSpPr>
          <p:nvPr>
            <p:ph type="body" sz="quarter" idx="14"/>
          </p:nvPr>
        </p:nvSpPr>
        <p:spPr/>
        <p:txBody>
          <a:bodyPr/>
          <a:lstStyle/>
          <a:p>
            <a:r>
              <a:rPr lang="en-GB" sz="2000" b="1" dirty="0"/>
              <a:t>Choice Reaction Time Task 	</a:t>
            </a:r>
            <a:r>
              <a:rPr lang="en-GB" dirty="0"/>
              <a:t>	</a:t>
            </a:r>
          </a:p>
        </p:txBody>
      </p:sp>
      <p:sp>
        <p:nvSpPr>
          <p:cNvPr id="4" name="Slide Number Placeholder 3">
            <a:extLst>
              <a:ext uri="{FF2B5EF4-FFF2-40B4-BE49-F238E27FC236}">
                <a16:creationId xmlns:a16="http://schemas.microsoft.com/office/drawing/2014/main" id="{E072E0EE-1C9B-1B5C-0CBB-A6FF8A78059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5</a:t>
            </a:fld>
            <a:endParaRPr lang="en-GB"/>
          </a:p>
        </p:txBody>
      </p:sp>
      <p:pic>
        <p:nvPicPr>
          <p:cNvPr id="5" name="Content Placeholder 40">
            <a:extLst>
              <a:ext uri="{FF2B5EF4-FFF2-40B4-BE49-F238E27FC236}">
                <a16:creationId xmlns:a16="http://schemas.microsoft.com/office/drawing/2014/main" id="{ABBF6EDF-F17D-8E80-048D-153EF7DDB057}"/>
              </a:ext>
            </a:extLst>
          </p:cNvPr>
          <p:cNvPicPr>
            <a:picLocks noGrp="1" noChangeAspect="1"/>
          </p:cNvPicPr>
          <p:nvPr>
            <p:ph sz="half" idx="1"/>
          </p:nvPr>
        </p:nvPicPr>
        <p:blipFill>
          <a:blip r:embed="rId4"/>
          <a:stretch>
            <a:fillRect/>
          </a:stretch>
        </p:blipFill>
        <p:spPr>
          <a:xfrm>
            <a:off x="269062" y="1536205"/>
            <a:ext cx="4302938" cy="2662590"/>
          </a:xfrm>
          <a:prstGeom prst="rect">
            <a:avLst/>
          </a:prstGeom>
        </p:spPr>
      </p:pic>
      <p:sp>
        <p:nvSpPr>
          <p:cNvPr id="6" name="TextBox 5">
            <a:extLst>
              <a:ext uri="{FF2B5EF4-FFF2-40B4-BE49-F238E27FC236}">
                <a16:creationId xmlns:a16="http://schemas.microsoft.com/office/drawing/2014/main" id="{2D89CE30-DB2D-2A28-A225-FAD533567847}"/>
              </a:ext>
            </a:extLst>
          </p:cNvPr>
          <p:cNvSpPr txBox="1"/>
          <p:nvPr/>
        </p:nvSpPr>
        <p:spPr>
          <a:xfrm>
            <a:off x="5458914" y="3261271"/>
            <a:ext cx="3261344" cy="1077218"/>
          </a:xfrm>
          <a:prstGeom prst="rect">
            <a:avLst/>
          </a:prstGeom>
          <a:noFill/>
        </p:spPr>
        <p:txBody>
          <a:bodyPr wrap="square" rtlCol="0">
            <a:spAutoFit/>
          </a:bodyPr>
          <a:lstStyle/>
          <a:p>
            <a:pPr marL="285750" indent="-285750">
              <a:buSzPct val="150000"/>
              <a:buFont typeface="Arial" panose="020B0604020202020204" pitchFamily="34" charset="0"/>
              <a:buChar char="•"/>
            </a:pPr>
            <a:r>
              <a:rPr lang="en-GB" sz="1600" dirty="0">
                <a:solidFill>
                  <a:schemeClr val="bg2"/>
                </a:solidFill>
                <a:latin typeface="Source Sans Pro" panose="020B0503030403020204" pitchFamily="34" charset="0"/>
              </a:rPr>
              <a:t>Total hours of playtime</a:t>
            </a:r>
          </a:p>
          <a:p>
            <a:pPr marL="285750" indent="-285750">
              <a:buSzPct val="150000"/>
              <a:buFont typeface="Arial" panose="020B0604020202020204" pitchFamily="34" charset="0"/>
              <a:buChar char="•"/>
            </a:pPr>
            <a:r>
              <a:rPr lang="en-GB" sz="1600" dirty="0">
                <a:solidFill>
                  <a:schemeClr val="bg2"/>
                </a:solidFill>
                <a:latin typeface="Source Sans Pro" panose="020B0503030403020204" pitchFamily="34" charset="0"/>
              </a:rPr>
              <a:t>Weekly hours of playtime</a:t>
            </a:r>
          </a:p>
          <a:p>
            <a:pPr marL="285750" indent="-285750">
              <a:buSzPct val="150000"/>
              <a:buFont typeface="Arial" panose="020B0604020202020204" pitchFamily="34" charset="0"/>
              <a:buChar char="•"/>
            </a:pPr>
            <a:r>
              <a:rPr lang="en-GB" sz="1600" dirty="0">
                <a:solidFill>
                  <a:schemeClr val="bg2"/>
                </a:solidFill>
                <a:latin typeface="Source Sans Pro" panose="020B0503030403020204" pitchFamily="34" charset="0"/>
              </a:rPr>
              <a:t>Current Ranking in CS</a:t>
            </a:r>
          </a:p>
          <a:p>
            <a:pPr marL="285750" indent="-285750">
              <a:buSzPct val="150000"/>
              <a:buFont typeface="Arial" panose="020B0604020202020204" pitchFamily="34" charset="0"/>
              <a:buChar char="•"/>
            </a:pPr>
            <a:r>
              <a:rPr lang="en-GB" sz="1600" dirty="0">
                <a:solidFill>
                  <a:schemeClr val="bg2"/>
                </a:solidFill>
                <a:latin typeface="Source Sans Pro" panose="020B0503030403020204" pitchFamily="34" charset="0"/>
              </a:rPr>
              <a:t>Self-rated expertise</a:t>
            </a:r>
          </a:p>
        </p:txBody>
      </p:sp>
      <p:pic>
        <p:nvPicPr>
          <p:cNvPr id="7" name="Graphic 6" descr="Clipboard Mixed outline">
            <a:extLst>
              <a:ext uri="{FF2B5EF4-FFF2-40B4-BE49-F238E27FC236}">
                <a16:creationId xmlns:a16="http://schemas.microsoft.com/office/drawing/2014/main" id="{A2068FFE-AA36-AFCD-5EB1-7544245AEBB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981246">
            <a:off x="7629144" y="2154282"/>
            <a:ext cx="973725" cy="973725"/>
          </a:xfrm>
          <a:prstGeom prst="rect">
            <a:avLst/>
          </a:prstGeom>
        </p:spPr>
      </p:pic>
      <p:graphicFrame>
        <p:nvGraphicFramePr>
          <p:cNvPr id="9" name="Diagram 8">
            <a:extLst>
              <a:ext uri="{FF2B5EF4-FFF2-40B4-BE49-F238E27FC236}">
                <a16:creationId xmlns:a16="http://schemas.microsoft.com/office/drawing/2014/main" id="{94110702-AE3C-CD6C-D032-26DBCB7D8615}"/>
              </a:ext>
            </a:extLst>
          </p:cNvPr>
          <p:cNvGraphicFramePr/>
          <p:nvPr>
            <p:extLst>
              <p:ext uri="{D42A27DB-BD31-4B8C-83A1-F6EECF244321}">
                <p14:modId xmlns:p14="http://schemas.microsoft.com/office/powerpoint/2010/main" val="3724858423"/>
              </p:ext>
            </p:extLst>
          </p:nvPr>
        </p:nvGraphicFramePr>
        <p:xfrm>
          <a:off x="4712862" y="943800"/>
          <a:ext cx="3574756" cy="244925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ustDataLst>
      <p:tags r:id="rId1"/>
    </p:custDataLst>
    <p:extLst>
      <p:ext uri="{BB962C8B-B14F-4D97-AF65-F5344CB8AC3E}">
        <p14:creationId xmlns:p14="http://schemas.microsoft.com/office/powerpoint/2010/main" val="3546134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Graphic spid="9"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699A3F-91B6-84CF-A0C6-10AC188B02AE}"/>
              </a:ext>
            </a:extLst>
          </p:cNvPr>
          <p:cNvSpPr>
            <a:spLocks noGrp="1"/>
          </p:cNvSpPr>
          <p:nvPr>
            <p:ph type="title"/>
          </p:nvPr>
        </p:nvSpPr>
        <p:spPr/>
        <p:txBody>
          <a:bodyPr/>
          <a:lstStyle/>
          <a:p>
            <a:r>
              <a:rPr lang="en-GB" dirty="0"/>
              <a:t>CS Expertise</a:t>
            </a:r>
          </a:p>
        </p:txBody>
      </p:sp>
      <p:sp>
        <p:nvSpPr>
          <p:cNvPr id="4" name="Slide Number Placeholder 3">
            <a:extLst>
              <a:ext uri="{FF2B5EF4-FFF2-40B4-BE49-F238E27FC236}">
                <a16:creationId xmlns:a16="http://schemas.microsoft.com/office/drawing/2014/main" id="{A8EE33E9-4D5A-0812-7E0F-41EE28945E0C}"/>
              </a:ext>
            </a:extLst>
          </p:cNvPr>
          <p:cNvSpPr>
            <a:spLocks noGrp="1"/>
          </p:cNvSpPr>
          <p:nvPr>
            <p:ph type="sldNum" idx="12"/>
          </p:nvPr>
        </p:nvSpPr>
        <p:spPr/>
        <p:txBody>
          <a:bodyPr/>
          <a:lstStyle/>
          <a:p>
            <a:pPr lvl="0"/>
            <a:fld id="{00000000-1234-1234-1234-123412341234}" type="slidenum">
              <a:rPr lang="en-GB" smtClean="0"/>
              <a:pPr lvl="0"/>
              <a:t>6</a:t>
            </a:fld>
            <a:endParaRPr lang="en-GB"/>
          </a:p>
        </p:txBody>
      </p:sp>
      <p:sp>
        <p:nvSpPr>
          <p:cNvPr id="15" name="Text Placeholder 2">
            <a:extLst>
              <a:ext uri="{FF2B5EF4-FFF2-40B4-BE49-F238E27FC236}">
                <a16:creationId xmlns:a16="http://schemas.microsoft.com/office/drawing/2014/main" id="{D143322E-DA39-08EC-55D7-35D31ECB746D}"/>
              </a:ext>
            </a:extLst>
          </p:cNvPr>
          <p:cNvSpPr txBox="1">
            <a:spLocks/>
          </p:cNvSpPr>
          <p:nvPr/>
        </p:nvSpPr>
        <p:spPr>
          <a:xfrm>
            <a:off x="1309988" y="4693979"/>
            <a:ext cx="4855068" cy="3742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1400" b="1" dirty="0"/>
              <a:t>scatterplot3d</a:t>
            </a:r>
            <a:r>
              <a:rPr lang="en-US" sz="1400" dirty="0"/>
              <a:t> function from the scatterplot3d package in R</a:t>
            </a:r>
            <a:endParaRPr lang="en-GB" sz="1400" dirty="0"/>
          </a:p>
        </p:txBody>
      </p:sp>
      <p:sp>
        <p:nvSpPr>
          <p:cNvPr id="2" name="AutoShape 2">
            <a:extLst>
              <a:ext uri="{FF2B5EF4-FFF2-40B4-BE49-F238E27FC236}">
                <a16:creationId xmlns:a16="http://schemas.microsoft.com/office/drawing/2014/main" id="{2CD6A549-2AC4-7FA9-D777-32A8C8517E3B}"/>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dirty="0"/>
          </a:p>
        </p:txBody>
      </p:sp>
      <p:pic>
        <p:nvPicPr>
          <p:cNvPr id="5" name="Picture 4" descr="A graph of different colored dots&#10;&#10;Description automatically generated">
            <a:extLst>
              <a:ext uri="{FF2B5EF4-FFF2-40B4-BE49-F238E27FC236}">
                <a16:creationId xmlns:a16="http://schemas.microsoft.com/office/drawing/2014/main" id="{E61DFB7C-83BA-7BFE-7044-91ACA239E808}"/>
              </a:ext>
            </a:extLst>
          </p:cNvPr>
          <p:cNvPicPr>
            <a:picLocks noChangeAspect="1"/>
          </p:cNvPicPr>
          <p:nvPr/>
        </p:nvPicPr>
        <p:blipFill rotWithShape="1">
          <a:blip r:embed="rId3"/>
          <a:srcRect l="3951" t="13867" b="6327"/>
          <a:stretch/>
        </p:blipFill>
        <p:spPr>
          <a:xfrm>
            <a:off x="111884" y="1403644"/>
            <a:ext cx="3960000" cy="3290335"/>
          </a:xfrm>
          <a:prstGeom prst="rect">
            <a:avLst/>
          </a:prstGeom>
        </p:spPr>
      </p:pic>
      <p:pic>
        <p:nvPicPr>
          <p:cNvPr id="7" name="Picture 6" descr="A graph of different colored dots&#10;&#10;Description automatically generated">
            <a:extLst>
              <a:ext uri="{FF2B5EF4-FFF2-40B4-BE49-F238E27FC236}">
                <a16:creationId xmlns:a16="http://schemas.microsoft.com/office/drawing/2014/main" id="{389D3F56-3D0D-8AA0-D498-9F941E10A3D8}"/>
              </a:ext>
            </a:extLst>
          </p:cNvPr>
          <p:cNvPicPr>
            <a:picLocks noChangeAspect="1"/>
          </p:cNvPicPr>
          <p:nvPr/>
        </p:nvPicPr>
        <p:blipFill rotWithShape="1">
          <a:blip r:embed="rId4"/>
          <a:srcRect l="3951" t="14049" b="6145"/>
          <a:stretch/>
        </p:blipFill>
        <p:spPr>
          <a:xfrm>
            <a:off x="5041832" y="1403642"/>
            <a:ext cx="3960000" cy="3290337"/>
          </a:xfrm>
          <a:prstGeom prst="rect">
            <a:avLst/>
          </a:prstGeom>
        </p:spPr>
      </p:pic>
      <p:sp>
        <p:nvSpPr>
          <p:cNvPr id="9" name="TextBox 8">
            <a:extLst>
              <a:ext uri="{FF2B5EF4-FFF2-40B4-BE49-F238E27FC236}">
                <a16:creationId xmlns:a16="http://schemas.microsoft.com/office/drawing/2014/main" id="{8ABBDB73-41F0-0738-CEA6-808CC7E1A3EE}"/>
              </a:ext>
            </a:extLst>
          </p:cNvPr>
          <p:cNvSpPr txBox="1"/>
          <p:nvPr/>
        </p:nvSpPr>
        <p:spPr>
          <a:xfrm>
            <a:off x="3481329" y="1125038"/>
            <a:ext cx="2181342" cy="954107"/>
          </a:xfrm>
          <a:prstGeom prst="rect">
            <a:avLst/>
          </a:prstGeom>
          <a:noFill/>
        </p:spPr>
        <p:txBody>
          <a:bodyPr wrap="square" rtlCol="0">
            <a:spAutoFit/>
          </a:bodyPr>
          <a:lstStyle/>
          <a:p>
            <a:pPr algn="ctr"/>
            <a:r>
              <a:rPr lang="en-GB" b="1" dirty="0">
                <a:solidFill>
                  <a:srgbClr val="00FF00"/>
                </a:solidFill>
                <a:latin typeface="Source Sans Pro" panose="020B0503030403020204" pitchFamily="34" charset="0"/>
              </a:rPr>
              <a:t>Semi/Professional </a:t>
            </a:r>
            <a:r>
              <a:rPr lang="en-GB" dirty="0">
                <a:solidFill>
                  <a:srgbClr val="00FF00"/>
                </a:solidFill>
                <a:latin typeface="Source Sans Pro" panose="020B0503030403020204" pitchFamily="34" charset="0"/>
              </a:rPr>
              <a:t>N = 34</a:t>
            </a:r>
            <a:r>
              <a:rPr lang="en-GB" b="1" dirty="0">
                <a:solidFill>
                  <a:srgbClr val="00FF00"/>
                </a:solidFill>
                <a:latin typeface="Source Sans Pro" panose="020B0503030403020204" pitchFamily="34" charset="0"/>
              </a:rPr>
              <a:t> </a:t>
            </a:r>
          </a:p>
          <a:p>
            <a:pPr algn="ctr"/>
            <a:r>
              <a:rPr lang="en-GB" b="1" dirty="0">
                <a:solidFill>
                  <a:srgbClr val="3772FF"/>
                </a:solidFill>
                <a:latin typeface="Source Sans Pro" panose="020B0503030403020204" pitchFamily="34" charset="0"/>
              </a:rPr>
              <a:t>Aspiring </a:t>
            </a:r>
            <a:r>
              <a:rPr lang="en-GB" dirty="0">
                <a:solidFill>
                  <a:srgbClr val="3772FF"/>
                </a:solidFill>
                <a:latin typeface="Source Sans Pro" panose="020B0503030403020204" pitchFamily="34" charset="0"/>
              </a:rPr>
              <a:t> N = 22</a:t>
            </a:r>
            <a:endParaRPr lang="en-GB" b="1" dirty="0">
              <a:solidFill>
                <a:srgbClr val="3772FF"/>
              </a:solidFill>
              <a:latin typeface="Source Sans Pro" panose="020B0503030403020204" pitchFamily="34" charset="0"/>
            </a:endParaRPr>
          </a:p>
          <a:p>
            <a:pPr algn="ctr"/>
            <a:r>
              <a:rPr lang="en-GB" b="1" dirty="0">
                <a:solidFill>
                  <a:srgbClr val="F038FF"/>
                </a:solidFill>
                <a:latin typeface="Source Sans Pro" panose="020B0503030403020204" pitchFamily="34" charset="0"/>
              </a:rPr>
              <a:t>Experienced </a:t>
            </a:r>
            <a:r>
              <a:rPr lang="en-GB" dirty="0">
                <a:solidFill>
                  <a:srgbClr val="F038FF"/>
                </a:solidFill>
                <a:latin typeface="Source Sans Pro" panose="020B0503030403020204" pitchFamily="34" charset="0"/>
              </a:rPr>
              <a:t> N = 101</a:t>
            </a:r>
            <a:endParaRPr lang="en-GB" b="1" dirty="0">
              <a:solidFill>
                <a:srgbClr val="F038FF"/>
              </a:solidFill>
              <a:latin typeface="Source Sans Pro" panose="020B0503030403020204" pitchFamily="34" charset="0"/>
            </a:endParaRPr>
          </a:p>
          <a:p>
            <a:pPr algn="ctr"/>
            <a:r>
              <a:rPr lang="en-GB" b="1" dirty="0">
                <a:solidFill>
                  <a:srgbClr val="F5BB00"/>
                </a:solidFill>
                <a:latin typeface="Source Sans Pro" panose="020B0503030403020204" pitchFamily="34" charset="0"/>
              </a:rPr>
              <a:t>Casual </a:t>
            </a:r>
            <a:r>
              <a:rPr lang="en-GB" dirty="0">
                <a:solidFill>
                  <a:srgbClr val="F5BB00"/>
                </a:solidFill>
                <a:latin typeface="Source Sans Pro" panose="020B0503030403020204" pitchFamily="34" charset="0"/>
              </a:rPr>
              <a:t>N = 78</a:t>
            </a:r>
            <a:endParaRPr lang="en-GB" b="1" dirty="0">
              <a:solidFill>
                <a:srgbClr val="F5BB00"/>
              </a:solidFill>
              <a:latin typeface="Source Sans Pro" panose="020B0503030403020204" pitchFamily="34" charset="0"/>
            </a:endParaRPr>
          </a:p>
        </p:txBody>
      </p:sp>
      <p:sp>
        <p:nvSpPr>
          <p:cNvPr id="3" name="Text Placeholder 2">
            <a:extLst>
              <a:ext uri="{FF2B5EF4-FFF2-40B4-BE49-F238E27FC236}">
                <a16:creationId xmlns:a16="http://schemas.microsoft.com/office/drawing/2014/main" id="{4F3352EB-1319-D5A7-6FD9-974B6754D0F4}"/>
              </a:ext>
            </a:extLst>
          </p:cNvPr>
          <p:cNvSpPr txBox="1">
            <a:spLocks/>
          </p:cNvSpPr>
          <p:nvPr/>
        </p:nvSpPr>
        <p:spPr>
          <a:xfrm>
            <a:off x="-132080" y="569624"/>
            <a:ext cx="1080000" cy="36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2000" b="1" i="1" dirty="0"/>
              <a:t>N</a:t>
            </a:r>
            <a:r>
              <a:rPr lang="en-US" sz="2000" b="1" dirty="0"/>
              <a:t> = 235</a:t>
            </a:r>
            <a:endParaRPr lang="en-GB" sz="2000" dirty="0"/>
          </a:p>
        </p:txBody>
      </p:sp>
      <p:sp>
        <p:nvSpPr>
          <p:cNvPr id="6" name="TextBox 5">
            <a:extLst>
              <a:ext uri="{FF2B5EF4-FFF2-40B4-BE49-F238E27FC236}">
                <a16:creationId xmlns:a16="http://schemas.microsoft.com/office/drawing/2014/main" id="{1CC50B64-B200-A317-F63E-59CA702EFF2E}"/>
              </a:ext>
            </a:extLst>
          </p:cNvPr>
          <p:cNvSpPr txBox="1"/>
          <p:nvPr/>
        </p:nvSpPr>
        <p:spPr>
          <a:xfrm>
            <a:off x="1372501" y="727468"/>
            <a:ext cx="2836707" cy="400110"/>
          </a:xfrm>
          <a:prstGeom prst="rect">
            <a:avLst/>
          </a:prstGeom>
          <a:noFill/>
        </p:spPr>
        <p:txBody>
          <a:bodyPr wrap="square" rtlCol="0">
            <a:spAutoFit/>
          </a:bodyPr>
          <a:lstStyle/>
          <a:p>
            <a:r>
              <a:rPr lang="en-GB" sz="2000" dirty="0">
                <a:solidFill>
                  <a:schemeClr val="bg2"/>
                </a:solidFill>
                <a:latin typeface="Source Sans Pro" panose="020B0503030403020204" pitchFamily="34" charset="0"/>
              </a:rPr>
              <a:t>4 CS Expertise Measures</a:t>
            </a:r>
          </a:p>
        </p:txBody>
      </p:sp>
      <p:sp>
        <p:nvSpPr>
          <p:cNvPr id="10" name="TextBox 9">
            <a:extLst>
              <a:ext uri="{FF2B5EF4-FFF2-40B4-BE49-F238E27FC236}">
                <a16:creationId xmlns:a16="http://schemas.microsoft.com/office/drawing/2014/main" id="{F1365D2A-524F-0A23-4BA2-0691658F8A81}"/>
              </a:ext>
            </a:extLst>
          </p:cNvPr>
          <p:cNvSpPr txBox="1"/>
          <p:nvPr/>
        </p:nvSpPr>
        <p:spPr>
          <a:xfrm>
            <a:off x="4961603" y="728979"/>
            <a:ext cx="3028784" cy="400110"/>
          </a:xfrm>
          <a:prstGeom prst="rect">
            <a:avLst/>
          </a:prstGeom>
          <a:noFill/>
        </p:spPr>
        <p:txBody>
          <a:bodyPr wrap="square" rtlCol="0">
            <a:spAutoFit/>
          </a:bodyPr>
          <a:lstStyle/>
          <a:p>
            <a:r>
              <a:rPr lang="en-GB" sz="2000" b="1" dirty="0">
                <a:solidFill>
                  <a:schemeClr val="bg2"/>
                </a:solidFill>
                <a:latin typeface="Source Sans Pro" panose="020B0503030403020204" pitchFamily="34" charset="0"/>
              </a:rPr>
              <a:t>K-means cluster analysis</a:t>
            </a:r>
          </a:p>
        </p:txBody>
      </p:sp>
      <p:sp>
        <p:nvSpPr>
          <p:cNvPr id="11" name="Arrow: Right 10">
            <a:extLst>
              <a:ext uri="{FF2B5EF4-FFF2-40B4-BE49-F238E27FC236}">
                <a16:creationId xmlns:a16="http://schemas.microsoft.com/office/drawing/2014/main" id="{6FC4D9EB-298C-B1AE-03EC-BBFD5A194441}"/>
              </a:ext>
            </a:extLst>
          </p:cNvPr>
          <p:cNvSpPr/>
          <p:nvPr/>
        </p:nvSpPr>
        <p:spPr>
          <a:xfrm>
            <a:off x="4212000" y="734231"/>
            <a:ext cx="720000" cy="360000"/>
          </a:xfrm>
          <a:prstGeom prst="rightArrow">
            <a:avLst/>
          </a:prstGeom>
          <a:solidFill>
            <a:schemeClr val="tx2"/>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69216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9" grpId="0"/>
      <p:bldP spid="6" grpId="0"/>
      <p:bldP spid="10" grpId="0"/>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Processing Speed</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63600"/>
            <a:ext cx="8818950" cy="2982259"/>
          </a:xfrm>
        </p:spPr>
        <p:txBody>
          <a:bodyPr/>
          <a:lstStyle/>
          <a:p>
            <a:r>
              <a:rPr lang="en-GB" b="1" dirty="0">
                <a:solidFill>
                  <a:schemeClr val="tx2"/>
                </a:solidFill>
              </a:rPr>
              <a:t>No differences </a:t>
            </a:r>
            <a:r>
              <a:rPr lang="en-GB" dirty="0"/>
              <a:t>in </a:t>
            </a:r>
            <a:r>
              <a:rPr lang="en-GB" b="1" dirty="0"/>
              <a:t>accuracy scores</a:t>
            </a:r>
            <a:r>
              <a:rPr lang="en-GB" dirty="0"/>
              <a:t>, but </a:t>
            </a:r>
            <a:r>
              <a:rPr lang="en-GB" b="1" dirty="0">
                <a:solidFill>
                  <a:schemeClr val="tx2"/>
                </a:solidFill>
              </a:rPr>
              <a:t>decisive evidence </a:t>
            </a:r>
            <a:r>
              <a:rPr lang="en-GB" dirty="0"/>
              <a:t>in favour of a main effect of expertise group on </a:t>
            </a:r>
            <a:r>
              <a:rPr lang="en-GB" b="1" dirty="0"/>
              <a:t>mean RTs: </a:t>
            </a:r>
            <a:r>
              <a:rPr lang="en-GB" b="1" i="1" dirty="0">
                <a:solidFill>
                  <a:schemeClr val="accent3"/>
                </a:solidFill>
              </a:rPr>
              <a:t>p </a:t>
            </a:r>
            <a:r>
              <a:rPr lang="en-GB" b="1" dirty="0">
                <a:solidFill>
                  <a:schemeClr val="accent3"/>
                </a:solidFill>
              </a:rPr>
              <a:t>&lt;.001, BF = 227.63</a:t>
            </a:r>
            <a:endParaRPr lang="en-GB" dirty="0"/>
          </a:p>
          <a:p>
            <a:endParaRPr lang="en-GB" dirty="0"/>
          </a:p>
          <a:p>
            <a:endParaRPr lang="en-GB" dirty="0"/>
          </a:p>
          <a:p>
            <a:endParaRPr lang="en-GB" dirty="0"/>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7</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pic>
        <p:nvPicPr>
          <p:cNvPr id="11" name="Picture 10" descr="A group of arrows with different colors&#10;&#10;Description automatically generated">
            <a:extLst>
              <a:ext uri="{FF2B5EF4-FFF2-40B4-BE49-F238E27FC236}">
                <a16:creationId xmlns:a16="http://schemas.microsoft.com/office/drawing/2014/main" id="{917DB4EB-72E0-1210-5FA7-9E865C8EB160}"/>
              </a:ext>
            </a:extLst>
          </p:cNvPr>
          <p:cNvPicPr>
            <a:picLocks noChangeAspect="1"/>
          </p:cNvPicPr>
          <p:nvPr/>
        </p:nvPicPr>
        <p:blipFill>
          <a:blip r:embed="rId4"/>
          <a:stretch>
            <a:fillRect/>
          </a:stretch>
        </p:blipFill>
        <p:spPr>
          <a:xfrm>
            <a:off x="1985896" y="2253030"/>
            <a:ext cx="5040000" cy="2520000"/>
          </a:xfrm>
          <a:prstGeom prst="rect">
            <a:avLst/>
          </a:prstGeom>
        </p:spPr>
      </p:pic>
      <p:sp>
        <p:nvSpPr>
          <p:cNvPr id="12" name="TextBox 11">
            <a:extLst>
              <a:ext uri="{FF2B5EF4-FFF2-40B4-BE49-F238E27FC236}">
                <a16:creationId xmlns:a16="http://schemas.microsoft.com/office/drawing/2014/main" id="{4ECF1352-FDD8-CF9E-E595-CD950C94ABB4}"/>
              </a:ext>
            </a:extLst>
          </p:cNvPr>
          <p:cNvSpPr txBox="1"/>
          <p:nvPr/>
        </p:nvSpPr>
        <p:spPr>
          <a:xfrm>
            <a:off x="2260410" y="1901522"/>
            <a:ext cx="1800000" cy="400110"/>
          </a:xfrm>
          <a:prstGeom prst="rect">
            <a:avLst/>
          </a:prstGeom>
          <a:noFill/>
        </p:spPr>
        <p:txBody>
          <a:bodyPr wrap="square" rtlCol="0">
            <a:spAutoFit/>
          </a:bodyPr>
          <a:lstStyle/>
          <a:p>
            <a:r>
              <a:rPr lang="en-GB" sz="2000" i="1" dirty="0">
                <a:solidFill>
                  <a:srgbClr val="FADD7F"/>
                </a:solidFill>
                <a:effectLst/>
                <a:latin typeface="Source Sans Pro" panose="020B0503030403020204" pitchFamily="34" charset="0"/>
                <a:ea typeface="Calibri" panose="020F0502020204030204" pitchFamily="34" charset="0"/>
              </a:rPr>
              <a:t>M </a:t>
            </a:r>
            <a:r>
              <a:rPr lang="en-GB" sz="2000" dirty="0">
                <a:solidFill>
                  <a:srgbClr val="FADD7F"/>
                </a:solidFill>
                <a:effectLst/>
                <a:latin typeface="Source Sans Pro" panose="020B0503030403020204" pitchFamily="34" charset="0"/>
                <a:ea typeface="Calibri" panose="020F0502020204030204" pitchFamily="34" charset="0"/>
              </a:rPr>
              <a:t>= 774.31 </a:t>
            </a:r>
            <a:r>
              <a:rPr lang="en-GB" sz="2000" dirty="0" err="1">
                <a:solidFill>
                  <a:srgbClr val="FADD7F"/>
                </a:solidFill>
                <a:effectLst/>
                <a:latin typeface="Source Sans Pro" panose="020B0503030403020204" pitchFamily="34" charset="0"/>
                <a:ea typeface="Calibri" panose="020F0502020204030204" pitchFamily="34" charset="0"/>
              </a:rPr>
              <a:t>ms</a:t>
            </a:r>
            <a:endParaRPr lang="en-GB" sz="2000" dirty="0">
              <a:solidFill>
                <a:srgbClr val="FADD7F"/>
              </a:solidFill>
              <a:latin typeface="Source Sans Pro" panose="020B0503030403020204" pitchFamily="34" charset="0"/>
              <a:ea typeface="Calibri" panose="020F0502020204030204" pitchFamily="34" charset="0"/>
            </a:endParaRPr>
          </a:p>
        </p:txBody>
      </p:sp>
      <p:sp>
        <p:nvSpPr>
          <p:cNvPr id="13" name="TextBox 12">
            <a:extLst>
              <a:ext uri="{FF2B5EF4-FFF2-40B4-BE49-F238E27FC236}">
                <a16:creationId xmlns:a16="http://schemas.microsoft.com/office/drawing/2014/main" id="{4BA8C9DC-C8B5-06C7-5B20-A3F5DEB12593}"/>
              </a:ext>
            </a:extLst>
          </p:cNvPr>
          <p:cNvSpPr txBox="1"/>
          <p:nvPr/>
        </p:nvSpPr>
        <p:spPr>
          <a:xfrm>
            <a:off x="6296868" y="2193883"/>
            <a:ext cx="1800000" cy="400110"/>
          </a:xfrm>
          <a:prstGeom prst="rect">
            <a:avLst/>
          </a:prstGeom>
          <a:noFill/>
        </p:spPr>
        <p:txBody>
          <a:bodyPr wrap="square" rtlCol="0">
            <a:spAutoFit/>
          </a:bodyPr>
          <a:lstStyle/>
          <a:p>
            <a:r>
              <a:rPr lang="en-GB" sz="2000" i="1" dirty="0">
                <a:solidFill>
                  <a:srgbClr val="7FFF7F"/>
                </a:solidFill>
                <a:effectLst/>
                <a:latin typeface="Source Sans Pro" panose="020B0503030403020204" pitchFamily="34" charset="0"/>
                <a:ea typeface="Calibri" panose="020F0502020204030204" pitchFamily="34" charset="0"/>
              </a:rPr>
              <a:t>M</a:t>
            </a:r>
            <a:r>
              <a:rPr lang="en-GB" sz="2000" dirty="0">
                <a:solidFill>
                  <a:srgbClr val="7FFF7F"/>
                </a:solidFill>
                <a:effectLst/>
                <a:latin typeface="Source Sans Pro" panose="020B0503030403020204" pitchFamily="34" charset="0"/>
                <a:ea typeface="Calibri" panose="020F0502020204030204" pitchFamily="34" charset="0"/>
              </a:rPr>
              <a:t> = 688.35 </a:t>
            </a:r>
            <a:r>
              <a:rPr lang="en-GB" sz="2000" dirty="0" err="1">
                <a:solidFill>
                  <a:srgbClr val="7FFF7F"/>
                </a:solidFill>
                <a:effectLst/>
                <a:latin typeface="Source Sans Pro" panose="020B0503030403020204" pitchFamily="34" charset="0"/>
                <a:ea typeface="Calibri" panose="020F0502020204030204" pitchFamily="34" charset="0"/>
              </a:rPr>
              <a:t>ms</a:t>
            </a:r>
            <a:endParaRPr lang="en-GB" sz="2000" dirty="0">
              <a:solidFill>
                <a:srgbClr val="7FFF7F"/>
              </a:solidFill>
              <a:latin typeface="Source Sans Pro" panose="020B0503030403020204" pitchFamily="34" charset="0"/>
              <a:ea typeface="Calibri" panose="020F0502020204030204" pitchFamily="34" charset="0"/>
            </a:endParaRPr>
          </a:p>
        </p:txBody>
      </p:sp>
      <p:sp>
        <p:nvSpPr>
          <p:cNvPr id="14" name="TextBox 13">
            <a:extLst>
              <a:ext uri="{FF2B5EF4-FFF2-40B4-BE49-F238E27FC236}">
                <a16:creationId xmlns:a16="http://schemas.microsoft.com/office/drawing/2014/main" id="{DD2D438C-B23B-8F61-79DC-80FF06D5EB75}"/>
              </a:ext>
            </a:extLst>
          </p:cNvPr>
          <p:cNvSpPr txBox="1"/>
          <p:nvPr/>
        </p:nvSpPr>
        <p:spPr>
          <a:xfrm>
            <a:off x="3605896" y="2193883"/>
            <a:ext cx="1800000" cy="400110"/>
          </a:xfrm>
          <a:prstGeom prst="rect">
            <a:avLst/>
          </a:prstGeom>
          <a:noFill/>
        </p:spPr>
        <p:txBody>
          <a:bodyPr wrap="square" rtlCol="0">
            <a:spAutoFit/>
          </a:bodyPr>
          <a:lstStyle/>
          <a:p>
            <a:r>
              <a:rPr lang="en-GB" sz="2000" i="1" dirty="0">
                <a:solidFill>
                  <a:srgbClr val="F79BFF"/>
                </a:solidFill>
                <a:effectLst/>
                <a:latin typeface="Source Sans Pro" panose="020B0503030403020204" pitchFamily="34" charset="0"/>
                <a:ea typeface="Calibri" panose="020F0502020204030204" pitchFamily="34" charset="0"/>
              </a:rPr>
              <a:t>M </a:t>
            </a:r>
            <a:r>
              <a:rPr lang="en-GB" sz="2000" dirty="0">
                <a:solidFill>
                  <a:srgbClr val="F79BFF"/>
                </a:solidFill>
                <a:effectLst/>
                <a:latin typeface="Source Sans Pro" panose="020B0503030403020204" pitchFamily="34" charset="0"/>
                <a:ea typeface="Calibri" panose="020F0502020204030204" pitchFamily="34" charset="0"/>
              </a:rPr>
              <a:t>= 696.61 </a:t>
            </a:r>
            <a:r>
              <a:rPr lang="en-GB" sz="2000" dirty="0" err="1">
                <a:solidFill>
                  <a:srgbClr val="F79BFF"/>
                </a:solidFill>
                <a:effectLst/>
                <a:latin typeface="Source Sans Pro" panose="020B0503030403020204" pitchFamily="34" charset="0"/>
                <a:ea typeface="Calibri" panose="020F0502020204030204" pitchFamily="34" charset="0"/>
              </a:rPr>
              <a:t>ms</a:t>
            </a:r>
            <a:endParaRPr lang="en-GB" sz="2000" dirty="0">
              <a:solidFill>
                <a:srgbClr val="F79BFF"/>
              </a:solidFill>
              <a:latin typeface="Source Sans Pro" panose="020B0503030403020204" pitchFamily="34" charset="0"/>
              <a:ea typeface="Calibri" panose="020F0502020204030204" pitchFamily="34" charset="0"/>
            </a:endParaRPr>
          </a:p>
        </p:txBody>
      </p:sp>
      <p:sp>
        <p:nvSpPr>
          <p:cNvPr id="15" name="TextBox 14">
            <a:extLst>
              <a:ext uri="{FF2B5EF4-FFF2-40B4-BE49-F238E27FC236}">
                <a16:creationId xmlns:a16="http://schemas.microsoft.com/office/drawing/2014/main" id="{63C5A1CC-6298-3F35-EB53-9BF8105FED26}"/>
              </a:ext>
            </a:extLst>
          </p:cNvPr>
          <p:cNvSpPr txBox="1"/>
          <p:nvPr/>
        </p:nvSpPr>
        <p:spPr>
          <a:xfrm>
            <a:off x="4971210" y="1901522"/>
            <a:ext cx="1800000" cy="400110"/>
          </a:xfrm>
          <a:prstGeom prst="rect">
            <a:avLst/>
          </a:prstGeom>
          <a:noFill/>
        </p:spPr>
        <p:txBody>
          <a:bodyPr wrap="square" rtlCol="0">
            <a:spAutoFit/>
          </a:bodyPr>
          <a:lstStyle/>
          <a:p>
            <a:r>
              <a:rPr lang="en-GB" sz="2000" i="1" dirty="0">
                <a:solidFill>
                  <a:srgbClr val="9BB8FF"/>
                </a:solidFill>
                <a:effectLst/>
                <a:latin typeface="Source Sans Pro" panose="020B0503030403020204" pitchFamily="34" charset="0"/>
                <a:ea typeface="Calibri" panose="020F0502020204030204" pitchFamily="34" charset="0"/>
              </a:rPr>
              <a:t>M </a:t>
            </a:r>
            <a:r>
              <a:rPr lang="en-GB" sz="2000" dirty="0">
                <a:solidFill>
                  <a:srgbClr val="9BB8FF"/>
                </a:solidFill>
                <a:effectLst/>
                <a:latin typeface="Source Sans Pro" panose="020B0503030403020204" pitchFamily="34" charset="0"/>
                <a:ea typeface="Calibri" panose="020F0502020204030204" pitchFamily="34" charset="0"/>
              </a:rPr>
              <a:t>= 733.84 </a:t>
            </a:r>
            <a:r>
              <a:rPr lang="en-GB" sz="2000" dirty="0" err="1">
                <a:solidFill>
                  <a:srgbClr val="9BB8FF"/>
                </a:solidFill>
                <a:effectLst/>
                <a:latin typeface="Source Sans Pro" panose="020B0503030403020204" pitchFamily="34" charset="0"/>
                <a:ea typeface="Calibri" panose="020F0502020204030204" pitchFamily="34" charset="0"/>
              </a:rPr>
              <a:t>ms</a:t>
            </a:r>
            <a:endParaRPr lang="en-GB" sz="2000" dirty="0">
              <a:solidFill>
                <a:srgbClr val="9BB8FF"/>
              </a:solidFill>
              <a:latin typeface="Source Sans Pro" panose="020B0503030403020204" pitchFamily="34" charset="0"/>
              <a:ea typeface="Calibri" panose="020F0502020204030204" pitchFamily="34" charset="0"/>
            </a:endParaRPr>
          </a:p>
        </p:txBody>
      </p:sp>
      <p:sp>
        <p:nvSpPr>
          <p:cNvPr id="16" name="Text Placeholder 2">
            <a:extLst>
              <a:ext uri="{FF2B5EF4-FFF2-40B4-BE49-F238E27FC236}">
                <a16:creationId xmlns:a16="http://schemas.microsoft.com/office/drawing/2014/main" id="{85529F42-62B6-2D6B-460C-1B48F6B1BCD2}"/>
              </a:ext>
            </a:extLst>
          </p:cNvPr>
          <p:cNvSpPr txBox="1">
            <a:spLocks/>
          </p:cNvSpPr>
          <p:nvPr/>
        </p:nvSpPr>
        <p:spPr>
          <a:xfrm>
            <a:off x="1305483" y="4632119"/>
            <a:ext cx="7331455"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1400" b="1" dirty="0" err="1"/>
              <a:t>raincloudplots</a:t>
            </a:r>
            <a:r>
              <a:rPr lang="en-US" sz="1400" dirty="0"/>
              <a:t> and </a:t>
            </a:r>
            <a:r>
              <a:rPr lang="en-US" sz="1400" b="1" dirty="0" err="1"/>
              <a:t>PupillometryR</a:t>
            </a:r>
            <a:r>
              <a:rPr lang="en-US" sz="1400" dirty="0"/>
              <a:t> packages in R</a:t>
            </a:r>
            <a:endParaRPr lang="en-GB" sz="1400" dirty="0"/>
          </a:p>
        </p:txBody>
      </p:sp>
    </p:spTree>
    <p:custDataLst>
      <p:tags r:id="rId1"/>
    </p:custDataLst>
    <p:extLst>
      <p:ext uri="{BB962C8B-B14F-4D97-AF65-F5344CB8AC3E}">
        <p14:creationId xmlns:p14="http://schemas.microsoft.com/office/powerpoint/2010/main" val="1046952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RTs across trial types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No differences </a:t>
            </a:r>
            <a:r>
              <a:rPr lang="en-GB" dirty="0"/>
              <a:t>in </a:t>
            </a:r>
            <a:r>
              <a:rPr lang="en-GB" b="1" dirty="0"/>
              <a:t>repetition trial RTs</a:t>
            </a:r>
            <a:r>
              <a:rPr lang="en-GB" dirty="0">
                <a:solidFill>
                  <a:schemeClr val="bg2"/>
                </a:solidFill>
              </a:rPr>
              <a:t>. But </a:t>
            </a:r>
            <a:r>
              <a:rPr lang="en-GB" b="1" dirty="0">
                <a:solidFill>
                  <a:schemeClr val="tx2"/>
                </a:solidFill>
              </a:rPr>
              <a:t>decisive evidence </a:t>
            </a:r>
            <a:r>
              <a:rPr lang="en-GB" dirty="0"/>
              <a:t>in favour of a main effect of expertise group on </a:t>
            </a:r>
            <a:r>
              <a:rPr lang="en-GB" b="1" dirty="0"/>
              <a:t>single trial RTs: </a:t>
            </a:r>
            <a:r>
              <a:rPr lang="en-GB" b="1" i="1" dirty="0">
                <a:solidFill>
                  <a:schemeClr val="accent3"/>
                </a:solidFill>
              </a:rPr>
              <a:t>p </a:t>
            </a:r>
            <a:r>
              <a:rPr lang="en-GB" b="1" dirty="0">
                <a:solidFill>
                  <a:schemeClr val="accent3"/>
                </a:solidFill>
              </a:rPr>
              <a:t>&lt;.001, BF = 508.10</a:t>
            </a:r>
            <a:r>
              <a:rPr lang="en-GB" dirty="0">
                <a:solidFill>
                  <a:schemeClr val="bg2"/>
                </a:solidFill>
              </a:rPr>
              <a:t>,</a:t>
            </a:r>
            <a:r>
              <a:rPr lang="en-GB" b="1" dirty="0">
                <a:solidFill>
                  <a:schemeClr val="accent3"/>
                </a:solidFill>
              </a:rPr>
              <a:t> </a:t>
            </a:r>
            <a:r>
              <a:rPr lang="en-GB" dirty="0">
                <a:solidFill>
                  <a:schemeClr val="bg2"/>
                </a:solidFill>
              </a:rPr>
              <a:t>and</a:t>
            </a:r>
            <a:r>
              <a:rPr lang="en-GB" b="1" dirty="0">
                <a:solidFill>
                  <a:schemeClr val="accent3"/>
                </a:solidFill>
              </a:rPr>
              <a:t> </a:t>
            </a:r>
            <a:r>
              <a:rPr lang="en-GB" b="1" dirty="0"/>
              <a:t>switch trial RTs: </a:t>
            </a:r>
            <a:r>
              <a:rPr lang="en-GB" b="1" i="1" dirty="0">
                <a:solidFill>
                  <a:schemeClr val="accent3"/>
                </a:solidFill>
              </a:rPr>
              <a:t>p </a:t>
            </a:r>
            <a:r>
              <a:rPr lang="en-GB" b="1" dirty="0">
                <a:solidFill>
                  <a:schemeClr val="accent3"/>
                </a:solidFill>
              </a:rPr>
              <a:t>&lt;.002, BF = 16.92</a:t>
            </a:r>
            <a:endParaRPr lang="en-GB" dirty="0"/>
          </a:p>
          <a:p>
            <a:endParaRPr lang="en-GB" b="1" dirty="0">
              <a:solidFill>
                <a:schemeClr val="accent3"/>
              </a:solidFill>
            </a:endParaRP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8</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pic>
        <p:nvPicPr>
          <p:cNvPr id="6" name="Picture 5" descr="A group of triangles with different colors&#10;&#10;Description automatically generated with medium confidence">
            <a:extLst>
              <a:ext uri="{FF2B5EF4-FFF2-40B4-BE49-F238E27FC236}">
                <a16:creationId xmlns:a16="http://schemas.microsoft.com/office/drawing/2014/main" id="{B65AD28E-5E81-28FA-8EAB-54EBEBDFAA01}"/>
              </a:ext>
            </a:extLst>
          </p:cNvPr>
          <p:cNvPicPr>
            <a:picLocks noChangeAspect="1"/>
          </p:cNvPicPr>
          <p:nvPr/>
        </p:nvPicPr>
        <p:blipFill>
          <a:blip r:embed="rId4"/>
          <a:stretch>
            <a:fillRect/>
          </a:stretch>
        </p:blipFill>
        <p:spPr>
          <a:xfrm>
            <a:off x="1864914" y="2468400"/>
            <a:ext cx="5040000" cy="2520000"/>
          </a:xfrm>
          <a:prstGeom prst="rect">
            <a:avLst/>
          </a:prstGeom>
        </p:spPr>
      </p:pic>
      <p:sp>
        <p:nvSpPr>
          <p:cNvPr id="8" name="TextBox 7">
            <a:extLst>
              <a:ext uri="{FF2B5EF4-FFF2-40B4-BE49-F238E27FC236}">
                <a16:creationId xmlns:a16="http://schemas.microsoft.com/office/drawing/2014/main" id="{1D8D8817-EB93-38AC-2B92-3FFD6A45ADFE}"/>
              </a:ext>
            </a:extLst>
          </p:cNvPr>
          <p:cNvSpPr txBox="1"/>
          <p:nvPr/>
        </p:nvSpPr>
        <p:spPr>
          <a:xfrm>
            <a:off x="2157096" y="2108400"/>
            <a:ext cx="1800000" cy="400110"/>
          </a:xfrm>
          <a:prstGeom prst="rect">
            <a:avLst/>
          </a:prstGeom>
          <a:noFill/>
        </p:spPr>
        <p:txBody>
          <a:bodyPr wrap="square" rtlCol="0">
            <a:spAutoFit/>
          </a:bodyPr>
          <a:lstStyle/>
          <a:p>
            <a:r>
              <a:rPr lang="en-GB" sz="2000" i="1" dirty="0">
                <a:solidFill>
                  <a:srgbClr val="FADD7F"/>
                </a:solidFill>
                <a:effectLst/>
                <a:latin typeface="Source Sans Pro" panose="020B0503030403020204" pitchFamily="34" charset="0"/>
                <a:ea typeface="Calibri" panose="020F0502020204030204" pitchFamily="34" charset="0"/>
              </a:rPr>
              <a:t>M </a:t>
            </a:r>
            <a:r>
              <a:rPr lang="en-GB" sz="2000" dirty="0">
                <a:solidFill>
                  <a:srgbClr val="FADD7F"/>
                </a:solidFill>
                <a:effectLst/>
                <a:latin typeface="Source Sans Pro" panose="020B0503030403020204" pitchFamily="34" charset="0"/>
                <a:ea typeface="Calibri" panose="020F0502020204030204" pitchFamily="34" charset="0"/>
              </a:rPr>
              <a:t>= 607.64 </a:t>
            </a:r>
            <a:r>
              <a:rPr lang="en-GB" sz="2000" dirty="0" err="1">
                <a:solidFill>
                  <a:srgbClr val="FADD7F"/>
                </a:solidFill>
                <a:effectLst/>
                <a:latin typeface="Source Sans Pro" panose="020B0503030403020204" pitchFamily="34" charset="0"/>
                <a:ea typeface="Calibri" panose="020F0502020204030204" pitchFamily="34" charset="0"/>
              </a:rPr>
              <a:t>ms</a:t>
            </a:r>
            <a:endParaRPr lang="en-GB" sz="2000" dirty="0">
              <a:solidFill>
                <a:srgbClr val="FADD7F"/>
              </a:solidFill>
              <a:latin typeface="Source Sans Pro" panose="020B0503030403020204" pitchFamily="34" charset="0"/>
              <a:ea typeface="Calibri" panose="020F0502020204030204" pitchFamily="34" charset="0"/>
            </a:endParaRPr>
          </a:p>
        </p:txBody>
      </p:sp>
      <p:sp>
        <p:nvSpPr>
          <p:cNvPr id="9" name="TextBox 8">
            <a:extLst>
              <a:ext uri="{FF2B5EF4-FFF2-40B4-BE49-F238E27FC236}">
                <a16:creationId xmlns:a16="http://schemas.microsoft.com/office/drawing/2014/main" id="{3EA3C81F-F5A9-CDB4-B360-553ACD2DA7B5}"/>
              </a:ext>
            </a:extLst>
          </p:cNvPr>
          <p:cNvSpPr txBox="1"/>
          <p:nvPr/>
        </p:nvSpPr>
        <p:spPr>
          <a:xfrm>
            <a:off x="6175886" y="2383003"/>
            <a:ext cx="1800000" cy="400110"/>
          </a:xfrm>
          <a:prstGeom prst="rect">
            <a:avLst/>
          </a:prstGeom>
          <a:noFill/>
        </p:spPr>
        <p:txBody>
          <a:bodyPr wrap="square" rtlCol="0">
            <a:spAutoFit/>
          </a:bodyPr>
          <a:lstStyle/>
          <a:p>
            <a:r>
              <a:rPr lang="en-GB" sz="2000" i="1" dirty="0">
                <a:solidFill>
                  <a:srgbClr val="7FFF7F"/>
                </a:solidFill>
                <a:effectLst/>
                <a:latin typeface="Source Sans Pro" panose="020B0503030403020204" pitchFamily="34" charset="0"/>
                <a:ea typeface="Calibri" panose="020F0502020204030204" pitchFamily="34" charset="0"/>
              </a:rPr>
              <a:t>M</a:t>
            </a:r>
            <a:r>
              <a:rPr lang="en-GB" sz="2000" dirty="0">
                <a:solidFill>
                  <a:srgbClr val="7FFF7F"/>
                </a:solidFill>
                <a:effectLst/>
                <a:latin typeface="Source Sans Pro" panose="020B0503030403020204" pitchFamily="34" charset="0"/>
                <a:ea typeface="Calibri" panose="020F0502020204030204" pitchFamily="34" charset="0"/>
              </a:rPr>
              <a:t> = 519.12 </a:t>
            </a:r>
            <a:r>
              <a:rPr lang="en-GB" sz="2000" dirty="0" err="1">
                <a:solidFill>
                  <a:srgbClr val="7FFF7F"/>
                </a:solidFill>
                <a:effectLst/>
                <a:latin typeface="Source Sans Pro" panose="020B0503030403020204" pitchFamily="34" charset="0"/>
                <a:ea typeface="Calibri" panose="020F0502020204030204" pitchFamily="34" charset="0"/>
              </a:rPr>
              <a:t>ms</a:t>
            </a:r>
            <a:endParaRPr lang="en-GB" sz="2000" dirty="0">
              <a:solidFill>
                <a:srgbClr val="7FFF7F"/>
              </a:solidFill>
              <a:latin typeface="Source Sans Pro" panose="020B0503030403020204" pitchFamily="34" charset="0"/>
              <a:ea typeface="Calibri" panose="020F0502020204030204" pitchFamily="34" charset="0"/>
            </a:endParaRPr>
          </a:p>
        </p:txBody>
      </p:sp>
      <p:sp>
        <p:nvSpPr>
          <p:cNvPr id="10" name="TextBox 9">
            <a:extLst>
              <a:ext uri="{FF2B5EF4-FFF2-40B4-BE49-F238E27FC236}">
                <a16:creationId xmlns:a16="http://schemas.microsoft.com/office/drawing/2014/main" id="{1EA2CB5D-C9E6-C263-FEF6-949A31ED3AA7}"/>
              </a:ext>
            </a:extLst>
          </p:cNvPr>
          <p:cNvSpPr txBox="1"/>
          <p:nvPr/>
        </p:nvSpPr>
        <p:spPr>
          <a:xfrm>
            <a:off x="3484914" y="2383003"/>
            <a:ext cx="1800000" cy="400110"/>
          </a:xfrm>
          <a:prstGeom prst="rect">
            <a:avLst/>
          </a:prstGeom>
          <a:noFill/>
        </p:spPr>
        <p:txBody>
          <a:bodyPr wrap="square" rtlCol="0">
            <a:spAutoFit/>
          </a:bodyPr>
          <a:lstStyle/>
          <a:p>
            <a:r>
              <a:rPr lang="en-GB" sz="2000" i="1" dirty="0">
                <a:solidFill>
                  <a:srgbClr val="F79BFF"/>
                </a:solidFill>
                <a:effectLst/>
                <a:latin typeface="Source Sans Pro" panose="020B0503030403020204" pitchFamily="34" charset="0"/>
                <a:ea typeface="Calibri" panose="020F0502020204030204" pitchFamily="34" charset="0"/>
              </a:rPr>
              <a:t>M </a:t>
            </a:r>
            <a:r>
              <a:rPr lang="en-GB" sz="2000" dirty="0">
                <a:solidFill>
                  <a:srgbClr val="F79BFF"/>
                </a:solidFill>
                <a:effectLst/>
                <a:latin typeface="Source Sans Pro" panose="020B0503030403020204" pitchFamily="34" charset="0"/>
                <a:ea typeface="Calibri" panose="020F0502020204030204" pitchFamily="34" charset="0"/>
              </a:rPr>
              <a:t>= 544.76 </a:t>
            </a:r>
            <a:r>
              <a:rPr lang="en-GB" sz="2000" dirty="0" err="1">
                <a:solidFill>
                  <a:srgbClr val="F79BFF"/>
                </a:solidFill>
                <a:effectLst/>
                <a:latin typeface="Source Sans Pro" panose="020B0503030403020204" pitchFamily="34" charset="0"/>
                <a:ea typeface="Calibri" panose="020F0502020204030204" pitchFamily="34" charset="0"/>
              </a:rPr>
              <a:t>ms</a:t>
            </a:r>
            <a:endParaRPr lang="en-GB" sz="2000" dirty="0">
              <a:solidFill>
                <a:srgbClr val="F79BFF"/>
              </a:solidFill>
              <a:latin typeface="Source Sans Pro" panose="020B0503030403020204" pitchFamily="34" charset="0"/>
              <a:ea typeface="Calibri" panose="020F0502020204030204" pitchFamily="34" charset="0"/>
            </a:endParaRPr>
          </a:p>
        </p:txBody>
      </p:sp>
      <p:sp>
        <p:nvSpPr>
          <p:cNvPr id="11" name="TextBox 10">
            <a:extLst>
              <a:ext uri="{FF2B5EF4-FFF2-40B4-BE49-F238E27FC236}">
                <a16:creationId xmlns:a16="http://schemas.microsoft.com/office/drawing/2014/main" id="{C54F01F1-D1AA-AC5B-E631-4EAA9D7852A6}"/>
              </a:ext>
            </a:extLst>
          </p:cNvPr>
          <p:cNvSpPr txBox="1"/>
          <p:nvPr/>
        </p:nvSpPr>
        <p:spPr>
          <a:xfrm>
            <a:off x="4848068" y="2123161"/>
            <a:ext cx="1800000" cy="400110"/>
          </a:xfrm>
          <a:prstGeom prst="rect">
            <a:avLst/>
          </a:prstGeom>
          <a:noFill/>
        </p:spPr>
        <p:txBody>
          <a:bodyPr wrap="square" rtlCol="0">
            <a:spAutoFit/>
          </a:bodyPr>
          <a:lstStyle/>
          <a:p>
            <a:r>
              <a:rPr lang="en-GB" sz="2000" i="1" dirty="0">
                <a:solidFill>
                  <a:srgbClr val="9BB8FF"/>
                </a:solidFill>
                <a:effectLst/>
                <a:latin typeface="Source Sans Pro" panose="020B0503030403020204" pitchFamily="34" charset="0"/>
                <a:ea typeface="Calibri" panose="020F0502020204030204" pitchFamily="34" charset="0"/>
              </a:rPr>
              <a:t>M </a:t>
            </a:r>
            <a:r>
              <a:rPr lang="en-GB" sz="2000" dirty="0">
                <a:solidFill>
                  <a:srgbClr val="9BB8FF"/>
                </a:solidFill>
                <a:effectLst/>
                <a:latin typeface="Source Sans Pro" panose="020B0503030403020204" pitchFamily="34" charset="0"/>
                <a:ea typeface="Calibri" panose="020F0502020204030204" pitchFamily="34" charset="0"/>
              </a:rPr>
              <a:t>= 572.44 </a:t>
            </a:r>
            <a:r>
              <a:rPr lang="en-GB" sz="2000" dirty="0" err="1">
                <a:solidFill>
                  <a:srgbClr val="9BB8FF"/>
                </a:solidFill>
                <a:effectLst/>
                <a:latin typeface="Source Sans Pro" panose="020B0503030403020204" pitchFamily="34" charset="0"/>
                <a:ea typeface="Calibri" panose="020F0502020204030204" pitchFamily="34" charset="0"/>
              </a:rPr>
              <a:t>ms</a:t>
            </a:r>
            <a:endParaRPr lang="en-GB" sz="2000" dirty="0">
              <a:solidFill>
                <a:srgbClr val="9BB8FF"/>
              </a:solidFill>
              <a:latin typeface="Source Sans Pro" panose="020B0503030403020204" pitchFamily="34" charset="0"/>
              <a:ea typeface="Calibri" panose="020F0502020204030204" pitchFamily="34" charset="0"/>
            </a:endParaRPr>
          </a:p>
        </p:txBody>
      </p:sp>
    </p:spTree>
    <p:custDataLst>
      <p:tags r:id="rId1"/>
    </p:custDataLst>
    <p:extLst>
      <p:ext uri="{BB962C8B-B14F-4D97-AF65-F5344CB8AC3E}">
        <p14:creationId xmlns:p14="http://schemas.microsoft.com/office/powerpoint/2010/main" val="613264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group of colored shapes&#10;&#10;Description automatically generated with medium confidence">
            <a:extLst>
              <a:ext uri="{FF2B5EF4-FFF2-40B4-BE49-F238E27FC236}">
                <a16:creationId xmlns:a16="http://schemas.microsoft.com/office/drawing/2014/main" id="{9300D6C8-AB6A-0EB8-FE82-1B2E6E11DA33}"/>
              </a:ext>
            </a:extLst>
          </p:cNvPr>
          <p:cNvPicPr>
            <a:picLocks noChangeAspect="1"/>
          </p:cNvPicPr>
          <p:nvPr/>
        </p:nvPicPr>
        <p:blipFill>
          <a:blip r:embed="rId4"/>
          <a:stretch>
            <a:fillRect/>
          </a:stretch>
        </p:blipFill>
        <p:spPr>
          <a:xfrm>
            <a:off x="1909364" y="2468400"/>
            <a:ext cx="5040000" cy="2520000"/>
          </a:xfrm>
          <a:prstGeom prst="rect">
            <a:avLst/>
          </a:prstGeom>
        </p:spPr>
      </p:pic>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RTs across trial types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No differences </a:t>
            </a:r>
            <a:r>
              <a:rPr lang="en-GB" dirty="0"/>
              <a:t>in </a:t>
            </a:r>
            <a:r>
              <a:rPr lang="en-GB" b="1" dirty="0"/>
              <a:t>repetition trial RTs</a:t>
            </a:r>
            <a:r>
              <a:rPr lang="en-GB" dirty="0">
                <a:solidFill>
                  <a:schemeClr val="bg2"/>
                </a:solidFill>
              </a:rPr>
              <a:t>. But </a:t>
            </a:r>
            <a:r>
              <a:rPr lang="en-GB" b="1" dirty="0">
                <a:solidFill>
                  <a:schemeClr val="tx2"/>
                </a:solidFill>
              </a:rPr>
              <a:t>decisive evidence </a:t>
            </a:r>
            <a:r>
              <a:rPr lang="en-GB" dirty="0"/>
              <a:t>in favour of a main effect of expertise group on </a:t>
            </a:r>
            <a:r>
              <a:rPr lang="en-GB" b="1" dirty="0"/>
              <a:t>single trial RTs: </a:t>
            </a:r>
            <a:r>
              <a:rPr lang="en-GB" b="1" i="1" dirty="0">
                <a:solidFill>
                  <a:schemeClr val="accent3"/>
                </a:solidFill>
              </a:rPr>
              <a:t>p </a:t>
            </a:r>
            <a:r>
              <a:rPr lang="en-GB" b="1" dirty="0">
                <a:solidFill>
                  <a:schemeClr val="accent3"/>
                </a:solidFill>
              </a:rPr>
              <a:t>&lt;.001, BF = 508.10</a:t>
            </a:r>
            <a:r>
              <a:rPr lang="en-GB" dirty="0">
                <a:solidFill>
                  <a:schemeClr val="bg2"/>
                </a:solidFill>
              </a:rPr>
              <a:t>,</a:t>
            </a:r>
            <a:r>
              <a:rPr lang="en-GB" b="1" dirty="0">
                <a:solidFill>
                  <a:schemeClr val="accent3"/>
                </a:solidFill>
              </a:rPr>
              <a:t> </a:t>
            </a:r>
            <a:r>
              <a:rPr lang="en-GB" dirty="0">
                <a:solidFill>
                  <a:schemeClr val="bg2"/>
                </a:solidFill>
              </a:rPr>
              <a:t>and</a:t>
            </a:r>
            <a:r>
              <a:rPr lang="en-GB" b="1" dirty="0">
                <a:solidFill>
                  <a:schemeClr val="accent3"/>
                </a:solidFill>
              </a:rPr>
              <a:t> </a:t>
            </a:r>
            <a:r>
              <a:rPr lang="en-GB" b="1" dirty="0"/>
              <a:t>switch trial RTs: </a:t>
            </a:r>
            <a:r>
              <a:rPr lang="en-GB" b="1" i="1" dirty="0">
                <a:solidFill>
                  <a:schemeClr val="accent3"/>
                </a:solidFill>
              </a:rPr>
              <a:t>p </a:t>
            </a:r>
            <a:r>
              <a:rPr lang="en-GB" b="1" dirty="0">
                <a:solidFill>
                  <a:schemeClr val="accent3"/>
                </a:solidFill>
              </a:rPr>
              <a:t>&lt;.002, BF = 16.92</a:t>
            </a:r>
            <a:endParaRPr lang="en-GB" dirty="0"/>
          </a:p>
          <a:p>
            <a:endParaRPr lang="en-GB" b="1" dirty="0">
              <a:solidFill>
                <a:schemeClr val="accent3"/>
              </a:solidFill>
            </a:endParaRP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9</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
        <p:nvSpPr>
          <p:cNvPr id="8" name="TextBox 7">
            <a:extLst>
              <a:ext uri="{FF2B5EF4-FFF2-40B4-BE49-F238E27FC236}">
                <a16:creationId xmlns:a16="http://schemas.microsoft.com/office/drawing/2014/main" id="{1D8D8817-EB93-38AC-2B92-3FFD6A45ADFE}"/>
              </a:ext>
            </a:extLst>
          </p:cNvPr>
          <p:cNvSpPr txBox="1"/>
          <p:nvPr/>
        </p:nvSpPr>
        <p:spPr>
          <a:xfrm>
            <a:off x="2157096" y="2108400"/>
            <a:ext cx="1800000" cy="400110"/>
          </a:xfrm>
          <a:prstGeom prst="rect">
            <a:avLst/>
          </a:prstGeom>
          <a:noFill/>
        </p:spPr>
        <p:txBody>
          <a:bodyPr wrap="square" rtlCol="0">
            <a:spAutoFit/>
          </a:bodyPr>
          <a:lstStyle/>
          <a:p>
            <a:r>
              <a:rPr lang="en-GB" sz="2000" i="1" dirty="0">
                <a:solidFill>
                  <a:srgbClr val="FADD7F"/>
                </a:solidFill>
                <a:effectLst/>
                <a:latin typeface="Source Sans Pro" panose="020B0503030403020204" pitchFamily="34" charset="0"/>
                <a:ea typeface="Calibri" panose="020F0502020204030204" pitchFamily="34" charset="0"/>
              </a:rPr>
              <a:t>M </a:t>
            </a:r>
            <a:r>
              <a:rPr lang="en-GB" sz="2000" dirty="0">
                <a:solidFill>
                  <a:srgbClr val="FADD7F"/>
                </a:solidFill>
                <a:effectLst/>
                <a:latin typeface="Source Sans Pro" panose="020B0503030403020204" pitchFamily="34" charset="0"/>
                <a:ea typeface="Calibri" panose="020F0502020204030204" pitchFamily="34" charset="0"/>
              </a:rPr>
              <a:t>= 1213.20 </a:t>
            </a:r>
            <a:r>
              <a:rPr lang="en-GB" sz="2000" dirty="0" err="1">
                <a:solidFill>
                  <a:srgbClr val="FADD7F"/>
                </a:solidFill>
                <a:effectLst/>
                <a:latin typeface="Source Sans Pro" panose="020B0503030403020204" pitchFamily="34" charset="0"/>
                <a:ea typeface="Calibri" panose="020F0502020204030204" pitchFamily="34" charset="0"/>
              </a:rPr>
              <a:t>ms</a:t>
            </a:r>
            <a:endParaRPr lang="en-GB" sz="2000" dirty="0">
              <a:solidFill>
                <a:srgbClr val="FADD7F"/>
              </a:solidFill>
              <a:latin typeface="Source Sans Pro" panose="020B0503030403020204" pitchFamily="34" charset="0"/>
              <a:ea typeface="Calibri" panose="020F0502020204030204" pitchFamily="34" charset="0"/>
            </a:endParaRPr>
          </a:p>
        </p:txBody>
      </p:sp>
      <p:sp>
        <p:nvSpPr>
          <p:cNvPr id="9" name="TextBox 8">
            <a:extLst>
              <a:ext uri="{FF2B5EF4-FFF2-40B4-BE49-F238E27FC236}">
                <a16:creationId xmlns:a16="http://schemas.microsoft.com/office/drawing/2014/main" id="{3EA3C81F-F5A9-CDB4-B360-553ACD2DA7B5}"/>
              </a:ext>
            </a:extLst>
          </p:cNvPr>
          <p:cNvSpPr txBox="1"/>
          <p:nvPr/>
        </p:nvSpPr>
        <p:spPr>
          <a:xfrm>
            <a:off x="6175886" y="2383003"/>
            <a:ext cx="1800000" cy="400110"/>
          </a:xfrm>
          <a:prstGeom prst="rect">
            <a:avLst/>
          </a:prstGeom>
          <a:noFill/>
        </p:spPr>
        <p:txBody>
          <a:bodyPr wrap="square" rtlCol="0">
            <a:spAutoFit/>
          </a:bodyPr>
          <a:lstStyle/>
          <a:p>
            <a:r>
              <a:rPr lang="en-GB" sz="2000" i="1" dirty="0">
                <a:solidFill>
                  <a:srgbClr val="7FFF7F"/>
                </a:solidFill>
                <a:effectLst/>
                <a:latin typeface="Source Sans Pro" panose="020B0503030403020204" pitchFamily="34" charset="0"/>
                <a:ea typeface="Calibri" panose="020F0502020204030204" pitchFamily="34" charset="0"/>
              </a:rPr>
              <a:t>M</a:t>
            </a:r>
            <a:r>
              <a:rPr lang="en-GB" sz="2000" dirty="0">
                <a:solidFill>
                  <a:srgbClr val="7FFF7F"/>
                </a:solidFill>
                <a:effectLst/>
                <a:latin typeface="Source Sans Pro" panose="020B0503030403020204" pitchFamily="34" charset="0"/>
                <a:ea typeface="Calibri" panose="020F0502020204030204" pitchFamily="34" charset="0"/>
              </a:rPr>
              <a:t> = 1147.87 </a:t>
            </a:r>
            <a:r>
              <a:rPr lang="en-GB" sz="2000" dirty="0" err="1">
                <a:solidFill>
                  <a:srgbClr val="7FFF7F"/>
                </a:solidFill>
                <a:effectLst/>
                <a:latin typeface="Source Sans Pro" panose="020B0503030403020204" pitchFamily="34" charset="0"/>
                <a:ea typeface="Calibri" panose="020F0502020204030204" pitchFamily="34" charset="0"/>
              </a:rPr>
              <a:t>ms</a:t>
            </a:r>
            <a:endParaRPr lang="en-GB" sz="2000" dirty="0">
              <a:solidFill>
                <a:srgbClr val="7FFF7F"/>
              </a:solidFill>
              <a:latin typeface="Source Sans Pro" panose="020B0503030403020204" pitchFamily="34" charset="0"/>
              <a:ea typeface="Calibri" panose="020F0502020204030204" pitchFamily="34" charset="0"/>
            </a:endParaRPr>
          </a:p>
        </p:txBody>
      </p:sp>
      <p:sp>
        <p:nvSpPr>
          <p:cNvPr id="10" name="TextBox 9">
            <a:extLst>
              <a:ext uri="{FF2B5EF4-FFF2-40B4-BE49-F238E27FC236}">
                <a16:creationId xmlns:a16="http://schemas.microsoft.com/office/drawing/2014/main" id="{1EA2CB5D-C9E6-C263-FEF6-949A31ED3AA7}"/>
              </a:ext>
            </a:extLst>
          </p:cNvPr>
          <p:cNvSpPr txBox="1"/>
          <p:nvPr/>
        </p:nvSpPr>
        <p:spPr>
          <a:xfrm>
            <a:off x="3484914" y="2383003"/>
            <a:ext cx="1800000" cy="400110"/>
          </a:xfrm>
          <a:prstGeom prst="rect">
            <a:avLst/>
          </a:prstGeom>
          <a:noFill/>
        </p:spPr>
        <p:txBody>
          <a:bodyPr wrap="square" rtlCol="0">
            <a:spAutoFit/>
          </a:bodyPr>
          <a:lstStyle/>
          <a:p>
            <a:r>
              <a:rPr lang="en-GB" sz="2000" i="1" dirty="0">
                <a:solidFill>
                  <a:srgbClr val="F79BFF"/>
                </a:solidFill>
                <a:effectLst/>
                <a:latin typeface="Source Sans Pro" panose="020B0503030403020204" pitchFamily="34" charset="0"/>
                <a:ea typeface="Calibri" panose="020F0502020204030204" pitchFamily="34" charset="0"/>
              </a:rPr>
              <a:t>M </a:t>
            </a:r>
            <a:r>
              <a:rPr lang="en-GB" sz="2000" dirty="0">
                <a:solidFill>
                  <a:srgbClr val="F79BFF"/>
                </a:solidFill>
                <a:effectLst/>
                <a:latin typeface="Source Sans Pro" panose="020B0503030403020204" pitchFamily="34" charset="0"/>
                <a:ea typeface="Calibri" panose="020F0502020204030204" pitchFamily="34" charset="0"/>
              </a:rPr>
              <a:t>= 1067.60 </a:t>
            </a:r>
            <a:r>
              <a:rPr lang="en-GB" sz="2000" dirty="0" err="1">
                <a:solidFill>
                  <a:srgbClr val="F79BFF"/>
                </a:solidFill>
                <a:effectLst/>
                <a:latin typeface="Source Sans Pro" panose="020B0503030403020204" pitchFamily="34" charset="0"/>
                <a:ea typeface="Calibri" panose="020F0502020204030204" pitchFamily="34" charset="0"/>
              </a:rPr>
              <a:t>ms</a:t>
            </a:r>
            <a:endParaRPr lang="en-GB" sz="2000" dirty="0">
              <a:solidFill>
                <a:srgbClr val="F79BFF"/>
              </a:solidFill>
              <a:latin typeface="Source Sans Pro" panose="020B0503030403020204" pitchFamily="34" charset="0"/>
              <a:ea typeface="Calibri" panose="020F0502020204030204" pitchFamily="34" charset="0"/>
            </a:endParaRPr>
          </a:p>
        </p:txBody>
      </p:sp>
      <p:sp>
        <p:nvSpPr>
          <p:cNvPr id="11" name="TextBox 10">
            <a:extLst>
              <a:ext uri="{FF2B5EF4-FFF2-40B4-BE49-F238E27FC236}">
                <a16:creationId xmlns:a16="http://schemas.microsoft.com/office/drawing/2014/main" id="{C54F01F1-D1AA-AC5B-E631-4EAA9D7852A6}"/>
              </a:ext>
            </a:extLst>
          </p:cNvPr>
          <p:cNvSpPr txBox="1"/>
          <p:nvPr/>
        </p:nvSpPr>
        <p:spPr>
          <a:xfrm>
            <a:off x="4848068" y="2123161"/>
            <a:ext cx="1800000" cy="400110"/>
          </a:xfrm>
          <a:prstGeom prst="rect">
            <a:avLst/>
          </a:prstGeom>
          <a:noFill/>
        </p:spPr>
        <p:txBody>
          <a:bodyPr wrap="square" rtlCol="0">
            <a:spAutoFit/>
          </a:bodyPr>
          <a:lstStyle/>
          <a:p>
            <a:r>
              <a:rPr lang="en-GB" sz="2000" i="1" dirty="0">
                <a:solidFill>
                  <a:srgbClr val="9BB8FF"/>
                </a:solidFill>
                <a:effectLst/>
                <a:latin typeface="Source Sans Pro" panose="020B0503030403020204" pitchFamily="34" charset="0"/>
                <a:ea typeface="Calibri" panose="020F0502020204030204" pitchFamily="34" charset="0"/>
              </a:rPr>
              <a:t>M </a:t>
            </a:r>
            <a:r>
              <a:rPr lang="en-GB" sz="2000" dirty="0">
                <a:solidFill>
                  <a:srgbClr val="9BB8FF"/>
                </a:solidFill>
                <a:effectLst/>
                <a:latin typeface="Source Sans Pro" panose="020B0503030403020204" pitchFamily="34" charset="0"/>
                <a:ea typeface="Calibri" panose="020F0502020204030204" pitchFamily="34" charset="0"/>
              </a:rPr>
              <a:t>= 1170.66 </a:t>
            </a:r>
            <a:r>
              <a:rPr lang="en-GB" sz="2000" dirty="0" err="1">
                <a:solidFill>
                  <a:srgbClr val="9BB8FF"/>
                </a:solidFill>
                <a:effectLst/>
                <a:latin typeface="Source Sans Pro" panose="020B0503030403020204" pitchFamily="34" charset="0"/>
                <a:ea typeface="Calibri" panose="020F0502020204030204" pitchFamily="34" charset="0"/>
              </a:rPr>
              <a:t>ms</a:t>
            </a:r>
            <a:endParaRPr lang="en-GB" sz="2000" dirty="0">
              <a:solidFill>
                <a:srgbClr val="9BB8FF"/>
              </a:solidFill>
              <a:latin typeface="Source Sans Pro" panose="020B0503030403020204" pitchFamily="34" charset="0"/>
              <a:ea typeface="Calibri" panose="020F0502020204030204" pitchFamily="34" charset="0"/>
            </a:endParaRPr>
          </a:p>
        </p:txBody>
      </p:sp>
    </p:spTree>
    <p:custDataLst>
      <p:tags r:id="rId1"/>
    </p:custDataLst>
    <p:extLst>
      <p:ext uri="{BB962C8B-B14F-4D97-AF65-F5344CB8AC3E}">
        <p14:creationId xmlns:p14="http://schemas.microsoft.com/office/powerpoint/2010/main" val="2354918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2.6|8.2|25.4|1.3"/>
</p:tagLst>
</file>

<file path=ppt/tags/tag10.xml><?xml version="1.0" encoding="utf-8"?>
<p:tagLst xmlns:a="http://schemas.openxmlformats.org/drawingml/2006/main" xmlns:r="http://schemas.openxmlformats.org/officeDocument/2006/relationships" xmlns:p="http://schemas.openxmlformats.org/presentationml/2006/main">
  <p:tag name="TIMING" val="|50.7"/>
</p:tagLst>
</file>

<file path=ppt/tags/tag11.xml><?xml version="1.0" encoding="utf-8"?>
<p:tagLst xmlns:a="http://schemas.openxmlformats.org/drawingml/2006/main" xmlns:r="http://schemas.openxmlformats.org/officeDocument/2006/relationships" xmlns:p="http://schemas.openxmlformats.org/presentationml/2006/main">
  <p:tag name="TIMING" val="|50.7"/>
</p:tagLst>
</file>

<file path=ppt/tags/tag2.xml><?xml version="1.0" encoding="utf-8"?>
<p:tagLst xmlns:a="http://schemas.openxmlformats.org/drawingml/2006/main" xmlns:r="http://schemas.openxmlformats.org/officeDocument/2006/relationships" xmlns:p="http://schemas.openxmlformats.org/presentationml/2006/main">
  <p:tag name="TIMING" val="|29.3|24.5"/>
</p:tagLst>
</file>

<file path=ppt/tags/tag3.xml><?xml version="1.0" encoding="utf-8"?>
<p:tagLst xmlns:a="http://schemas.openxmlformats.org/drawingml/2006/main" xmlns:r="http://schemas.openxmlformats.org/officeDocument/2006/relationships" xmlns:p="http://schemas.openxmlformats.org/presentationml/2006/main">
  <p:tag name="TIMING" val="|29.3|24.5"/>
</p:tagLst>
</file>

<file path=ppt/tags/tag4.xml><?xml version="1.0" encoding="utf-8"?>
<p:tagLst xmlns:a="http://schemas.openxmlformats.org/drawingml/2006/main" xmlns:r="http://schemas.openxmlformats.org/officeDocument/2006/relationships" xmlns:p="http://schemas.openxmlformats.org/presentationml/2006/main">
  <p:tag name="TIMING" val="|29.3|24.5"/>
</p:tagLst>
</file>

<file path=ppt/tags/tag5.xml><?xml version="1.0" encoding="utf-8"?>
<p:tagLst xmlns:a="http://schemas.openxmlformats.org/drawingml/2006/main" xmlns:r="http://schemas.openxmlformats.org/officeDocument/2006/relationships" xmlns:p="http://schemas.openxmlformats.org/presentationml/2006/main">
  <p:tag name="TIMING" val="|50.7"/>
</p:tagLst>
</file>

<file path=ppt/tags/tag6.xml><?xml version="1.0" encoding="utf-8"?>
<p:tagLst xmlns:a="http://schemas.openxmlformats.org/drawingml/2006/main" xmlns:r="http://schemas.openxmlformats.org/officeDocument/2006/relationships" xmlns:p="http://schemas.openxmlformats.org/presentationml/2006/main">
  <p:tag name="TIMING" val="|50.7"/>
</p:tagLst>
</file>

<file path=ppt/tags/tag7.xml><?xml version="1.0" encoding="utf-8"?>
<p:tagLst xmlns:a="http://schemas.openxmlformats.org/drawingml/2006/main" xmlns:r="http://schemas.openxmlformats.org/officeDocument/2006/relationships" xmlns:p="http://schemas.openxmlformats.org/presentationml/2006/main">
  <p:tag name="TIMING" val="|50.7"/>
</p:tagLst>
</file>

<file path=ppt/tags/tag8.xml><?xml version="1.0" encoding="utf-8"?>
<p:tagLst xmlns:a="http://schemas.openxmlformats.org/drawingml/2006/main" xmlns:r="http://schemas.openxmlformats.org/officeDocument/2006/relationships" xmlns:p="http://schemas.openxmlformats.org/presentationml/2006/main">
  <p:tag name="TIMING" val="|50.7"/>
</p:tagLst>
</file>

<file path=ppt/tags/tag9.xml><?xml version="1.0" encoding="utf-8"?>
<p:tagLst xmlns:a="http://schemas.openxmlformats.org/drawingml/2006/main" xmlns:r="http://schemas.openxmlformats.org/officeDocument/2006/relationships" xmlns:p="http://schemas.openxmlformats.org/presentationml/2006/main">
  <p:tag name="TIMING" val="|50.7"/>
</p:tagLst>
</file>

<file path=ppt/theme/theme1.xml><?xml version="1.0" encoding="utf-8"?>
<a:theme xmlns:a="http://schemas.openxmlformats.org/drawingml/2006/main" name="Simple Light">
  <a:themeElements>
    <a:clrScheme name="University colours">
      <a:dk1>
        <a:srgbClr val="FFFFFF"/>
      </a:dk1>
      <a:lt1>
        <a:srgbClr val="E7E9EA"/>
      </a:lt1>
      <a:dk2>
        <a:srgbClr val="131E29"/>
      </a:dk2>
      <a:lt2>
        <a:srgbClr val="440099"/>
      </a:lt2>
      <a:accent1>
        <a:srgbClr val="9ADBE8"/>
      </a:accent1>
      <a:accent2>
        <a:srgbClr val="A1DED2"/>
      </a:accent2>
      <a:accent3>
        <a:srgbClr val="3BD4AE"/>
      </a:accent3>
      <a:accent4>
        <a:srgbClr val="FF9664"/>
      </a:accent4>
      <a:accent5>
        <a:srgbClr val="E1F4F8"/>
      </a:accent5>
      <a:accent6>
        <a:srgbClr val="DAA8E2"/>
      </a:accent6>
      <a:hlink>
        <a:srgbClr val="E1F4F8"/>
      </a:hlink>
      <a:folHlink>
        <a:srgbClr val="005A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Enhanced slide template 3" id="{C81A70EB-E816-E04C-A2D8-3CBBADD105A8}" vid="{DA664D9D-8B33-0346-BA9F-42DFD3110D6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Simple Light</Template>
  <TotalTime>3839</TotalTime>
  <Words>3150</Words>
  <Application>Microsoft Office PowerPoint</Application>
  <PresentationFormat>On-screen Show (16:9)</PresentationFormat>
  <Paragraphs>856</Paragraphs>
  <Slides>19</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Times New Roman</vt:lpstr>
      <vt:lpstr>Source Sans Pro Black</vt:lpstr>
      <vt:lpstr>Source Sans Pro Semibold</vt:lpstr>
      <vt:lpstr>Arial</vt:lpstr>
      <vt:lpstr>Source Sans Pro</vt:lpstr>
      <vt:lpstr>Simple Light</vt:lpstr>
      <vt:lpstr>Cognitively stimulating leisure activities</vt:lpstr>
      <vt:lpstr>Background</vt:lpstr>
      <vt:lpstr>Method</vt:lpstr>
      <vt:lpstr>Method</vt:lpstr>
      <vt:lpstr>Method</vt:lpstr>
      <vt:lpstr>CS Expertise</vt:lpstr>
      <vt:lpstr>Processing Speed</vt:lpstr>
      <vt:lpstr>RTs across trial types</vt:lpstr>
      <vt:lpstr>RTs across trial types</vt:lpstr>
      <vt:lpstr>Multitasking Costs</vt:lpstr>
      <vt:lpstr>Drift-diffusion model (DDM)</vt:lpstr>
      <vt:lpstr>Drift rates (v) across trial types</vt:lpstr>
      <vt:lpstr>Boundary Separations (a) across trial types</vt:lpstr>
      <vt:lpstr>Non-decision times (t0) across trial types</vt:lpstr>
      <vt:lpstr>Conclusions</vt:lpstr>
      <vt:lpstr>Conclusions</vt:lpstr>
      <vt:lpstr>Participants (N = 235)</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presentation slides</dc:title>
  <dc:creator>tomroper123@googlemail.com</dc:creator>
  <cp:lastModifiedBy>Eleanor Hyde</cp:lastModifiedBy>
  <cp:revision>232</cp:revision>
  <dcterms:created xsi:type="dcterms:W3CDTF">2023-02-20T10:33:55Z</dcterms:created>
  <dcterms:modified xsi:type="dcterms:W3CDTF">2024-11-12T08:38:50Z</dcterms:modified>
</cp:coreProperties>
</file>

<file path=docProps/thumbnail.jpeg>
</file>